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5" r:id="rId8"/>
    <p:sldId id="266" r:id="rId9"/>
    <p:sldId id="267" r:id="rId10"/>
    <p:sldId id="268" r:id="rId11"/>
    <p:sldId id="269" r:id="rId12"/>
    <p:sldId id="270" r:id="rId13"/>
    <p:sldId id="271" r:id="rId14"/>
    <p:sldId id="272" r:id="rId15"/>
    <p:sldId id="273" r:id="rId16"/>
    <p:sldId id="274" r:id="rId17"/>
    <p:sldId id="279" r:id="rId18"/>
    <p:sldId id="280" r:id="rId19"/>
    <p:sldId id="275" r:id="rId20"/>
    <p:sldId id="281" r:id="rId21"/>
    <p:sldId id="276" r:id="rId22"/>
    <p:sldId id="277" r:id="rId23"/>
    <p:sldId id="278" r:id="rId24"/>
    <p:sldId id="282" r:id="rId25"/>
    <p:sldId id="283" r:id="rId26"/>
    <p:sldId id="284" r:id="rId27"/>
    <p:sldId id="285" r:id="rId28"/>
    <p:sldId id="286" r:id="rId29"/>
    <p:sldId id="287" r:id="rId30"/>
    <p:sldId id="288" r:id="rId31"/>
    <p:sldId id="289" r:id="rId32"/>
    <p:sldId id="291" r:id="rId33"/>
    <p:sldId id="292" r:id="rId34"/>
    <p:sldId id="290" r:id="rId35"/>
    <p:sldId id="293" r:id="rId36"/>
    <p:sldId id="297" r:id="rId37"/>
    <p:sldId id="294" r:id="rId38"/>
    <p:sldId id="295" r:id="rId39"/>
    <p:sldId id="296" r:id="rId40"/>
    <p:sldId id="298" r:id="rId41"/>
    <p:sldId id="330" r:id="rId42"/>
    <p:sldId id="302" r:id="rId43"/>
    <p:sldId id="301" r:id="rId44"/>
    <p:sldId id="303" r:id="rId45"/>
    <p:sldId id="299" r:id="rId46"/>
    <p:sldId id="323" r:id="rId47"/>
    <p:sldId id="300" r:id="rId48"/>
    <p:sldId id="317" r:id="rId49"/>
    <p:sldId id="305" r:id="rId50"/>
    <p:sldId id="320" r:id="rId51"/>
    <p:sldId id="328" r:id="rId52"/>
    <p:sldId id="331" r:id="rId53"/>
    <p:sldId id="332" r:id="rId54"/>
    <p:sldId id="333" r:id="rId55"/>
    <p:sldId id="334" r:id="rId56"/>
    <p:sldId id="335" r:id="rId57"/>
    <p:sldId id="336" r:id="rId58"/>
    <p:sldId id="337" r:id="rId59"/>
    <p:sldId id="338" r:id="rId60"/>
    <p:sldId id="344" r:id="rId61"/>
    <p:sldId id="339" r:id="rId62"/>
    <p:sldId id="340" r:id="rId63"/>
    <p:sldId id="341" r:id="rId64"/>
    <p:sldId id="342" r:id="rId65"/>
    <p:sldId id="343" r:id="rId66"/>
    <p:sldId id="329" r:id="rId67"/>
    <p:sldId id="306" r:id="rId68"/>
    <p:sldId id="311" r:id="rId69"/>
    <p:sldId id="322" r:id="rId70"/>
    <p:sldId id="316" r:id="rId71"/>
    <p:sldId id="315" r:id="rId72"/>
    <p:sldId id="314" r:id="rId73"/>
    <p:sldId id="313" r:id="rId74"/>
    <p:sldId id="312" r:id="rId75"/>
    <p:sldId id="318"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2" d="100"/>
          <a:sy n="82" d="100"/>
        </p:scale>
        <p:origin x="1502"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76CA4F-FEB0-46D5-9FC3-7630CF55F4AC}" type="datetimeFigureOut">
              <a:rPr lang="en-US" smtClean="0"/>
              <a:pPr/>
              <a:t>4/2/2024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88774C-A401-4B3F-AD8B-1625A276B17C}"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6CA4F-FEB0-46D5-9FC3-7630CF55F4AC}" type="datetimeFigureOut">
              <a:rPr lang="en-US" smtClean="0"/>
              <a:pPr/>
              <a:t>4/2/2024</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8774C-A401-4B3F-AD8B-1625A276B17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ommunity.analyticsvidhya.com/c/datahour/data-curation-and-reliability-for-llm-and-genai-applica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ommunity.analyticsvidhya.com/c/datahour/data-curation-and-reliability-for-llm-and-genai-application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5301208"/>
            <a:ext cx="7772400" cy="1109985"/>
          </a:xfrm>
        </p:spPr>
        <p:txBody>
          <a:bodyPr>
            <a:normAutofit fontScale="90000"/>
          </a:bodyPr>
          <a:lstStyle/>
          <a:p>
            <a:r>
              <a:rPr lang="en-IN" dirty="0"/>
              <a:t>Convolutional Neural Networks &amp; Zapier</a:t>
            </a:r>
          </a:p>
        </p:txBody>
      </p:sp>
      <p:pic>
        <p:nvPicPr>
          <p:cNvPr id="1028" name="Picture 4" descr="Deep Learning vs Neural Networks - Unite.AI">
            <a:extLst>
              <a:ext uri="{FF2B5EF4-FFF2-40B4-BE49-F238E27FC236}">
                <a16:creationId xmlns:a16="http://schemas.microsoft.com/office/drawing/2014/main" id="{2C8B04D1-5775-1B5E-3EB3-58ABE43C0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85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a:solidFill>
                  <a:srgbClr val="FF9900"/>
                </a:solidFill>
              </a:rPr>
              <a:t>How Neural Networks Work</a:t>
            </a:r>
          </a:p>
        </p:txBody>
      </p:sp>
      <p:sp>
        <p:nvSpPr>
          <p:cNvPr id="7" name="TextBox 6"/>
          <p:cNvSpPr txBox="1"/>
          <p:nvPr/>
        </p:nvSpPr>
        <p:spPr>
          <a:xfrm>
            <a:off x="214314" y="1056798"/>
            <a:ext cx="8786842" cy="5324535"/>
          </a:xfrm>
          <a:prstGeom prst="rect">
            <a:avLst/>
          </a:prstGeom>
          <a:noFill/>
        </p:spPr>
        <p:txBody>
          <a:bodyPr wrap="square" rtlCol="0">
            <a:spAutoFit/>
          </a:bodyPr>
          <a:lstStyle/>
          <a:p>
            <a:r>
              <a:rPr lang="en-IN" sz="2000" b="1">
                <a:solidFill>
                  <a:srgbClr val="FF9900"/>
                </a:solidFill>
              </a:rPr>
              <a:t>Backpropagation:</a:t>
            </a:r>
          </a:p>
          <a:p>
            <a:r>
              <a:rPr lang="en-IN" sz="2000" b="1">
                <a:solidFill>
                  <a:srgbClr val="0070C0"/>
                </a:solidFill>
              </a:rPr>
              <a:t>Backpropagation is the algorithm used to train neural networks by adjusting the weights to minimize the difference between the predicted outputs and the true targets.</a:t>
            </a:r>
          </a:p>
          <a:p>
            <a:endParaRPr lang="en-IN" sz="2000" b="1">
              <a:solidFill>
                <a:srgbClr val="0070C0"/>
              </a:solidFill>
            </a:endParaRPr>
          </a:p>
          <a:p>
            <a:r>
              <a:rPr lang="en-IN" sz="2000" b="1">
                <a:solidFill>
                  <a:srgbClr val="0070C0"/>
                </a:solidFill>
              </a:rPr>
              <a:t>It works by computing the gradient of the loss function with respect to the weights of the network using the chain rule of calculus.</a:t>
            </a:r>
          </a:p>
          <a:p>
            <a:endParaRPr lang="en-IN" sz="2000" b="1">
              <a:solidFill>
                <a:srgbClr val="0070C0"/>
              </a:solidFill>
            </a:endParaRPr>
          </a:p>
          <a:p>
            <a:r>
              <a:rPr lang="en-IN" sz="2000" b="1">
                <a:solidFill>
                  <a:srgbClr val="0070C0"/>
                </a:solidFill>
              </a:rPr>
              <a:t>The gradients are then used to update the weights in the opposite direction of the gradient, effectively "descending" the loss surface to find the minimum.</a:t>
            </a:r>
          </a:p>
          <a:p>
            <a:pPr lvl="1"/>
            <a:endParaRPr lang="en-IN" sz="2000" b="1">
              <a:solidFill>
                <a:srgbClr val="0070C0"/>
              </a:solidFill>
            </a:endParaRPr>
          </a:p>
          <a:p>
            <a:r>
              <a:rPr lang="en-IN" sz="2000" b="1">
                <a:solidFill>
                  <a:srgbClr val="FF9900"/>
                </a:solidFill>
              </a:rPr>
              <a:t>Loss Functions:</a:t>
            </a:r>
          </a:p>
          <a:p>
            <a:r>
              <a:rPr lang="en-IN" sz="2000" b="1">
                <a:solidFill>
                  <a:srgbClr val="0070C0"/>
                </a:solidFill>
              </a:rPr>
              <a:t>Loss functions quantify the difference between the predicted outputs of the network and the true targets.</a:t>
            </a:r>
          </a:p>
          <a:p>
            <a:endParaRPr lang="en-IN" sz="2000" b="1">
              <a:solidFill>
                <a:srgbClr val="0070C0"/>
              </a:solidFill>
            </a:endParaRPr>
          </a:p>
          <a:p>
            <a:r>
              <a:rPr lang="en-IN" sz="2000" b="1">
                <a:solidFill>
                  <a:srgbClr val="0070C0"/>
                </a:solidFill>
              </a:rPr>
              <a:t>Common loss functions include mean squared error (MSE) for regression tasks and categorical cross-entropy for classification tasks.</a:t>
            </a:r>
          </a:p>
        </p:txBody>
      </p:sp>
      <p:cxnSp>
        <p:nvCxnSpPr>
          <p:cNvPr id="4" name="Straight Connector 3"/>
          <p:cNvCxnSpPr/>
          <p:nvPr/>
        </p:nvCxnSpPr>
        <p:spPr>
          <a:xfrm>
            <a:off x="554422" y="826148"/>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a:solidFill>
                  <a:srgbClr val="FF9900"/>
                </a:solidFill>
              </a:rPr>
              <a:t>How Neural Networks Work</a:t>
            </a:r>
          </a:p>
        </p:txBody>
      </p:sp>
      <p:pic>
        <p:nvPicPr>
          <p:cNvPr id="4" name="Picture 3" descr="forward_backward.gif"/>
          <p:cNvPicPr>
            <a:picLocks noChangeAspect="1"/>
          </p:cNvPicPr>
          <p:nvPr/>
        </p:nvPicPr>
        <p:blipFill>
          <a:blip r:embed="rId2"/>
          <a:stretch>
            <a:fillRect/>
          </a:stretch>
        </p:blipFill>
        <p:spPr>
          <a:xfrm>
            <a:off x="285720" y="1071546"/>
            <a:ext cx="8628958" cy="5500726"/>
          </a:xfrm>
          <a:prstGeom prst="rect">
            <a:avLst/>
          </a:prstGeom>
        </p:spPr>
      </p:pic>
      <p:sp>
        <p:nvSpPr>
          <p:cNvPr id="5" name="TextBox 4"/>
          <p:cNvSpPr txBox="1"/>
          <p:nvPr/>
        </p:nvSpPr>
        <p:spPr>
          <a:xfrm>
            <a:off x="7473583" y="6580727"/>
            <a:ext cx="1741887" cy="307777"/>
          </a:xfrm>
          <a:prstGeom prst="rect">
            <a:avLst/>
          </a:prstGeom>
          <a:noFill/>
        </p:spPr>
        <p:txBody>
          <a:bodyPr wrap="none" rtlCol="0">
            <a:spAutoFit/>
          </a:bodyPr>
          <a:lstStyle/>
          <a:p>
            <a:r>
              <a:rPr lang="en-IN" sz="1400">
                <a:solidFill>
                  <a:schemeClr val="tx1">
                    <a:lumMod val="75000"/>
                    <a:lumOff val="25000"/>
                  </a:schemeClr>
                </a:solidFill>
              </a:rPr>
              <a:t>Source: Medium.com</a:t>
            </a:r>
          </a:p>
        </p:txBody>
      </p:sp>
      <p:cxnSp>
        <p:nvCxnSpPr>
          <p:cNvPr id="6" name="Straight Connector 5"/>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a:solidFill>
                  <a:srgbClr val="FF9900"/>
                </a:solidFill>
              </a:rPr>
              <a:t>How Neural Networks Work</a:t>
            </a:r>
          </a:p>
        </p:txBody>
      </p:sp>
      <p:pic>
        <p:nvPicPr>
          <p:cNvPr id="5" name="Picture 4" descr="Backpropagation.gif"/>
          <p:cNvPicPr>
            <a:picLocks noChangeAspect="1"/>
          </p:cNvPicPr>
          <p:nvPr/>
        </p:nvPicPr>
        <p:blipFill>
          <a:blip r:embed="rId2"/>
          <a:stretch>
            <a:fillRect/>
          </a:stretch>
        </p:blipFill>
        <p:spPr>
          <a:xfrm>
            <a:off x="428596" y="1071546"/>
            <a:ext cx="8429684" cy="5542669"/>
          </a:xfrm>
          <a:prstGeom prst="rect">
            <a:avLst/>
          </a:prstGeom>
        </p:spPr>
      </p:pic>
      <p:sp>
        <p:nvSpPr>
          <p:cNvPr id="6" name="Rectangle 5"/>
          <p:cNvSpPr/>
          <p:nvPr/>
        </p:nvSpPr>
        <p:spPr>
          <a:xfrm>
            <a:off x="714348" y="1071546"/>
            <a:ext cx="8001056" cy="9286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215074" y="6580727"/>
            <a:ext cx="2961067" cy="307777"/>
          </a:xfrm>
          <a:prstGeom prst="rect">
            <a:avLst/>
          </a:prstGeom>
          <a:noFill/>
        </p:spPr>
        <p:txBody>
          <a:bodyPr wrap="none" rtlCol="0">
            <a:spAutoFit/>
          </a:bodyPr>
          <a:lstStyle/>
          <a:p>
            <a:r>
              <a:rPr lang="en-IN" sz="1400">
                <a:solidFill>
                  <a:schemeClr val="tx1">
                    <a:lumMod val="75000"/>
                    <a:lumOff val="25000"/>
                  </a:schemeClr>
                </a:solidFill>
              </a:rPr>
              <a:t>Source: machinelearningknowledge.ai</a:t>
            </a:r>
          </a:p>
        </p:txBody>
      </p:sp>
      <p:sp>
        <p:nvSpPr>
          <p:cNvPr id="8" name="Rectangle 7"/>
          <p:cNvSpPr/>
          <p:nvPr/>
        </p:nvSpPr>
        <p:spPr>
          <a:xfrm>
            <a:off x="500034" y="6286520"/>
            <a:ext cx="2786082" cy="2857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266" y="214290"/>
            <a:ext cx="7329510" cy="654032"/>
          </a:xfrm>
        </p:spPr>
        <p:txBody>
          <a:bodyPr>
            <a:normAutofit/>
          </a:bodyPr>
          <a:lstStyle/>
          <a:p>
            <a:r>
              <a:rPr lang="en-IN" sz="3600" b="1">
                <a:solidFill>
                  <a:srgbClr val="FF9900"/>
                </a:solidFill>
              </a:rPr>
              <a:t>How Neural Networks Work</a:t>
            </a:r>
          </a:p>
        </p:txBody>
      </p:sp>
      <p:pic>
        <p:nvPicPr>
          <p:cNvPr id="9" name="Picture 8" descr="https://editor.analyticsvidhya.com/uploads/39364ArtificalNeuralNetwork.png"/>
          <p:cNvPicPr/>
          <p:nvPr/>
        </p:nvPicPr>
        <p:blipFill>
          <a:blip r:embed="rId2"/>
          <a:srcRect/>
          <a:stretch>
            <a:fillRect/>
          </a:stretch>
        </p:blipFill>
        <p:spPr bwMode="auto">
          <a:xfrm>
            <a:off x="571472" y="2000240"/>
            <a:ext cx="8072494" cy="3357586"/>
          </a:xfrm>
          <a:prstGeom prst="rect">
            <a:avLst/>
          </a:prstGeom>
          <a:noFill/>
          <a:ln w="9525">
            <a:noFill/>
            <a:miter lim="800000"/>
            <a:headEnd/>
            <a:tailEnd/>
          </a:ln>
        </p:spPr>
      </p:pic>
      <p:cxnSp>
        <p:nvCxnSpPr>
          <p:cNvPr id="5" name="Straight Connector 4"/>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571472" y="1285860"/>
            <a:ext cx="2782172" cy="400110"/>
          </a:xfrm>
          <a:prstGeom prst="rect">
            <a:avLst/>
          </a:prstGeom>
          <a:noFill/>
        </p:spPr>
        <p:txBody>
          <a:bodyPr wrap="none" rtlCol="0">
            <a:spAutoFit/>
          </a:bodyPr>
          <a:lstStyle/>
          <a:p>
            <a:r>
              <a:rPr lang="en-IN" sz="2000" b="1">
                <a:solidFill>
                  <a:srgbClr val="0070C0"/>
                </a:solidFill>
              </a:rPr>
              <a:t>Summary of its working:</a:t>
            </a:r>
          </a:p>
        </p:txBody>
      </p:sp>
      <p:sp>
        <p:nvSpPr>
          <p:cNvPr id="8" name="TextBox 7"/>
          <p:cNvSpPr txBox="1"/>
          <p:nvPr/>
        </p:nvSpPr>
        <p:spPr>
          <a:xfrm>
            <a:off x="6786578" y="6580727"/>
            <a:ext cx="2476191" cy="307777"/>
          </a:xfrm>
          <a:prstGeom prst="rect">
            <a:avLst/>
          </a:prstGeom>
          <a:noFill/>
        </p:spPr>
        <p:txBody>
          <a:bodyPr wrap="none" rtlCol="0">
            <a:spAutoFit/>
          </a:bodyPr>
          <a:lstStyle/>
          <a:p>
            <a:r>
              <a:rPr lang="en-IN" sz="1400">
                <a:solidFill>
                  <a:schemeClr val="tx1">
                    <a:lumMod val="75000"/>
                    <a:lumOff val="25000"/>
                  </a:schemeClr>
                </a:solidFill>
              </a:rPr>
              <a:t>Source: superdatascience.com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44" y="142852"/>
            <a:ext cx="9144000" cy="1439850"/>
          </a:xfrm>
          <a:effectLst>
            <a:outerShdw blurRad="50800" dist="38100" dir="8100000" algn="tr" rotWithShape="0">
              <a:prstClr val="black">
                <a:alpha val="40000"/>
              </a:prstClr>
            </a:outerShdw>
          </a:effectLst>
        </p:spPr>
        <p:txBody>
          <a:bodyPr>
            <a:noAutofit/>
          </a:bodyPr>
          <a:lstStyle/>
          <a:p>
            <a:r>
              <a:rPr lang="en-IN" b="1">
                <a:solidFill>
                  <a:srgbClr val="FF9900"/>
                </a:solidFill>
              </a:rPr>
              <a:t>Disadvantages of ANNs in image classification</a:t>
            </a:r>
          </a:p>
        </p:txBody>
      </p:sp>
      <p:sp>
        <p:nvSpPr>
          <p:cNvPr id="3" name="Content Placeholder 2"/>
          <p:cNvSpPr>
            <a:spLocks noGrp="1"/>
          </p:cNvSpPr>
          <p:nvPr>
            <p:ph idx="1"/>
          </p:nvPr>
        </p:nvSpPr>
        <p:spPr>
          <a:xfrm>
            <a:off x="357158" y="1974871"/>
            <a:ext cx="8229600" cy="4525963"/>
          </a:xfrm>
        </p:spPr>
        <p:txBody>
          <a:bodyPr>
            <a:normAutofit/>
          </a:bodyPr>
          <a:lstStyle/>
          <a:p>
            <a:r>
              <a:rPr lang="en-IN" sz="2800" b="1">
                <a:solidFill>
                  <a:srgbClr val="0070C0"/>
                </a:solidFill>
              </a:rPr>
              <a:t>Not specifically designed to capture spatial structure</a:t>
            </a:r>
          </a:p>
          <a:p>
            <a:r>
              <a:rPr lang="en-IN" sz="2800" b="1">
                <a:solidFill>
                  <a:srgbClr val="0070C0"/>
                </a:solidFill>
              </a:rPr>
              <a:t>Less scalable due to the high number of parameters and overfitting</a:t>
            </a:r>
          </a:p>
          <a:p>
            <a:r>
              <a:rPr lang="en-IN" sz="2800" b="1">
                <a:solidFill>
                  <a:srgbClr val="0070C0"/>
                </a:solidFill>
              </a:rPr>
              <a:t>Requires a large amount of training data to avoid overfitting</a:t>
            </a:r>
          </a:p>
          <a:p>
            <a:r>
              <a:rPr lang="en-IN" sz="2800" b="1">
                <a:solidFill>
                  <a:srgbClr val="0070C0"/>
                </a:solidFill>
              </a:rPr>
              <a:t>Less computationally efficient, especially for large images or deep architectures</a:t>
            </a:r>
          </a:p>
        </p:txBody>
      </p:sp>
      <p:cxnSp>
        <p:nvCxnSpPr>
          <p:cNvPr id="4" name="Straight Connector 3"/>
          <p:cNvCxnSpPr/>
          <p:nvPr/>
        </p:nvCxnSpPr>
        <p:spPr>
          <a:xfrm>
            <a:off x="399100" y="1571612"/>
            <a:ext cx="8316304"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4"/>
            <a:ext cx="8229600" cy="1143000"/>
          </a:xfrm>
          <a:effectLst>
            <a:outerShdw blurRad="63500" sx="102000" sy="102000" algn="ctr" rotWithShape="0">
              <a:prstClr val="black">
                <a:alpha val="40000"/>
              </a:prstClr>
            </a:outerShdw>
            <a:softEdge rad="12700"/>
          </a:effectLst>
        </p:spPr>
        <p:txBody>
          <a:bodyPr>
            <a:normAutofit/>
          </a:bodyPr>
          <a:lstStyle/>
          <a:p>
            <a:r>
              <a:rPr lang="en-IN" b="1">
                <a:solidFill>
                  <a:srgbClr val="FF9900"/>
                </a:solidFill>
              </a:rPr>
              <a:t>What are CNNs</a:t>
            </a:r>
          </a:p>
        </p:txBody>
      </p:sp>
      <p:sp>
        <p:nvSpPr>
          <p:cNvPr id="4" name="TextBox 3"/>
          <p:cNvSpPr txBox="1"/>
          <p:nvPr/>
        </p:nvSpPr>
        <p:spPr>
          <a:xfrm>
            <a:off x="285720" y="1435792"/>
            <a:ext cx="8572560" cy="4493538"/>
          </a:xfrm>
          <a:prstGeom prst="rect">
            <a:avLst/>
          </a:prstGeom>
          <a:noFill/>
        </p:spPr>
        <p:txBody>
          <a:bodyPr wrap="square" rtlCol="0">
            <a:spAutoFit/>
          </a:bodyPr>
          <a:lstStyle/>
          <a:p>
            <a:r>
              <a:rPr lang="en-IN" sz="2200" b="1">
                <a:solidFill>
                  <a:srgbClr val="0070C0"/>
                </a:solidFill>
              </a:rPr>
              <a:t>Convolutional Neural Networks also known as CNNs or ConvNets, are a type of feed-forward artificial neural network whose connectivity structure is inspired by the organization of the animal visual cortex.</a:t>
            </a:r>
          </a:p>
          <a:p>
            <a:endParaRPr lang="en-IN" sz="2200"/>
          </a:p>
          <a:p>
            <a:r>
              <a:rPr lang="en-IN" sz="2200" b="1">
                <a:solidFill>
                  <a:srgbClr val="0070C0"/>
                </a:solidFill>
              </a:rPr>
              <a:t>Individual neuronal cells in the brain respond or fire only when certain orientations of edges are present. Some neurons activate when shown vertical edges, while others fire when shown horizontal or diagonal edges. </a:t>
            </a:r>
          </a:p>
          <a:p>
            <a:endParaRPr lang="en-IN" sz="2200">
              <a:solidFill>
                <a:srgbClr val="0070C0"/>
              </a:solidFill>
            </a:endParaRPr>
          </a:p>
          <a:p>
            <a:r>
              <a:rPr lang="en-IN" sz="2200" b="1">
                <a:solidFill>
                  <a:srgbClr val="0070C0"/>
                </a:solidFill>
              </a:rPr>
              <a:t>Convolutional Neural Networks (CNNs) have an input layer, an output layer, numerous hidden layers  and use convolution and pooling processes to sub-sample the given input before applying an activation function, allowing them to learn complicated objects and patterns.</a:t>
            </a:r>
          </a:p>
        </p:txBody>
      </p:sp>
      <p:cxnSp>
        <p:nvCxnSpPr>
          <p:cNvPr id="5" name="Straight Connector 4"/>
          <p:cNvCxnSpPr/>
          <p:nvPr/>
        </p:nvCxnSpPr>
        <p:spPr>
          <a:xfrm>
            <a:off x="423992" y="943418"/>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142860"/>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Components of CNNs</a:t>
            </a:r>
          </a:p>
        </p:txBody>
      </p:sp>
      <p:pic>
        <p:nvPicPr>
          <p:cNvPr id="1027" name="Picture 3"/>
          <p:cNvPicPr>
            <a:picLocks noChangeAspect="1" noChangeArrowheads="1"/>
          </p:cNvPicPr>
          <p:nvPr/>
        </p:nvPicPr>
        <p:blipFill>
          <a:blip r:embed="rId2"/>
          <a:srcRect/>
          <a:stretch>
            <a:fillRect/>
          </a:stretch>
        </p:blipFill>
        <p:spPr bwMode="auto">
          <a:xfrm>
            <a:off x="0" y="1486433"/>
            <a:ext cx="9144000" cy="4514335"/>
          </a:xfrm>
          <a:prstGeom prst="rect">
            <a:avLst/>
          </a:prstGeom>
          <a:noFill/>
          <a:ln w="9525">
            <a:noFill/>
            <a:miter lim="800000"/>
            <a:headEnd/>
            <a:tailEnd/>
          </a:ln>
          <a:effectLst/>
        </p:spPr>
      </p:pic>
      <p:cxnSp>
        <p:nvCxnSpPr>
          <p:cNvPr id="13" name="Straight Connector 12"/>
          <p:cNvCxnSpPr/>
          <p:nvPr/>
        </p:nvCxnSpPr>
        <p:spPr>
          <a:xfrm>
            <a:off x="512480" y="1142984"/>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66" y="142860"/>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What are CNNs</a:t>
            </a:r>
          </a:p>
        </p:txBody>
      </p:sp>
      <p:cxnSp>
        <p:nvCxnSpPr>
          <p:cNvPr id="13" name="Straight Connector 12"/>
          <p:cNvCxnSpPr/>
          <p:nvPr/>
        </p:nvCxnSpPr>
        <p:spPr>
          <a:xfrm>
            <a:off x="512480" y="107154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5" name="TextBox 4"/>
          <p:cNvSpPr txBox="1"/>
          <p:nvPr/>
        </p:nvSpPr>
        <p:spPr>
          <a:xfrm>
            <a:off x="428596" y="1357298"/>
            <a:ext cx="8429684" cy="4832092"/>
          </a:xfrm>
          <a:prstGeom prst="rect">
            <a:avLst/>
          </a:prstGeom>
          <a:noFill/>
        </p:spPr>
        <p:txBody>
          <a:bodyPr wrap="square" rtlCol="0">
            <a:spAutoFit/>
          </a:bodyPr>
          <a:lstStyle/>
          <a:p>
            <a:r>
              <a:rPr lang="en-IN" sz="2200" b="1">
                <a:solidFill>
                  <a:srgbClr val="0070C0"/>
                </a:solidFill>
              </a:rPr>
              <a:t>At the very beginning of this process, an input image is broken down into pixels. For a black and white image, those pixels are interpreted as a 2D array (for example 2 x 2 pixels). Every pixel has a value between 0 and 255. (Zero is completely black and 255 is completely white. The grayscale exists between those numbers.) Based on that information, the computer can begin to work on the data.</a:t>
            </a:r>
          </a:p>
          <a:p>
            <a:endParaRPr lang="en-IN" sz="2200" b="1">
              <a:solidFill>
                <a:srgbClr val="0070C0"/>
              </a:solidFill>
            </a:endParaRPr>
          </a:p>
          <a:p>
            <a:r>
              <a:rPr lang="en-IN" sz="2200" b="1">
                <a:solidFill>
                  <a:srgbClr val="0070C0"/>
                </a:solidFill>
              </a:rPr>
              <a:t>For a color image, this is a 3D array with a blue layer, a green layer, and a red layer. Each one of those colors has its own value between 0 and 255. The color can be found by combining the values in each of the three layers.</a:t>
            </a:r>
          </a:p>
          <a:p>
            <a:endParaRPr lang="en-IN" sz="2200" b="1">
              <a:solidFill>
                <a:srgbClr val="0070C0"/>
              </a:solidFill>
            </a:endParaRPr>
          </a:p>
          <a:p>
            <a:r>
              <a:rPr lang="en-IN" sz="2200" b="1">
                <a:solidFill>
                  <a:srgbClr val="0070C0"/>
                </a:solidFill>
              </a:rPr>
              <a:t>Feature extraction and classification are carried out in further stages of the CNN using the information from these pixels.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42" y="-24"/>
            <a:ext cx="8229600" cy="1143000"/>
          </a:xfrm>
          <a:effectLst>
            <a:outerShdw blurRad="63500" sx="102000" sy="102000" algn="ctr" rotWithShape="0">
              <a:prstClr val="black">
                <a:alpha val="40000"/>
              </a:prstClr>
            </a:outerShdw>
            <a:softEdge rad="12700"/>
          </a:effectLst>
        </p:spPr>
        <p:txBody>
          <a:bodyPr>
            <a:normAutofit/>
          </a:bodyPr>
          <a:lstStyle/>
          <a:p>
            <a:r>
              <a:rPr lang="en-IN" b="1">
                <a:solidFill>
                  <a:srgbClr val="FF9900"/>
                </a:solidFill>
              </a:rPr>
              <a:t>What are CNNs</a:t>
            </a:r>
          </a:p>
        </p:txBody>
      </p:sp>
      <p:cxnSp>
        <p:nvCxnSpPr>
          <p:cNvPr id="5" name="Straight Connector 4"/>
          <p:cNvCxnSpPr/>
          <p:nvPr/>
        </p:nvCxnSpPr>
        <p:spPr>
          <a:xfrm>
            <a:off x="423992" y="857232"/>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pic>
        <p:nvPicPr>
          <p:cNvPr id="6" name="Picture 5" descr="black_and_white.png"/>
          <p:cNvPicPr>
            <a:picLocks noChangeAspect="1"/>
          </p:cNvPicPr>
          <p:nvPr/>
        </p:nvPicPr>
        <p:blipFill>
          <a:blip r:embed="rId2"/>
          <a:stretch>
            <a:fillRect/>
          </a:stretch>
        </p:blipFill>
        <p:spPr>
          <a:xfrm>
            <a:off x="857224" y="1071546"/>
            <a:ext cx="6858000" cy="2924175"/>
          </a:xfrm>
          <a:prstGeom prst="rect">
            <a:avLst/>
          </a:prstGeom>
        </p:spPr>
      </p:pic>
      <p:pic>
        <p:nvPicPr>
          <p:cNvPr id="7" name="Picture 6" descr="RGB.png"/>
          <p:cNvPicPr>
            <a:picLocks noChangeAspect="1"/>
          </p:cNvPicPr>
          <p:nvPr/>
        </p:nvPicPr>
        <p:blipFill>
          <a:blip r:embed="rId3"/>
          <a:stretch>
            <a:fillRect/>
          </a:stretch>
        </p:blipFill>
        <p:spPr>
          <a:xfrm>
            <a:off x="928710" y="4214818"/>
            <a:ext cx="6858000" cy="2276475"/>
          </a:xfrm>
          <a:prstGeom prst="rect">
            <a:avLst/>
          </a:prstGeom>
        </p:spPr>
      </p:pic>
      <p:sp>
        <p:nvSpPr>
          <p:cNvPr id="8" name="TextBox 7"/>
          <p:cNvSpPr txBox="1"/>
          <p:nvPr/>
        </p:nvSpPr>
        <p:spPr>
          <a:xfrm>
            <a:off x="7473583" y="6580727"/>
            <a:ext cx="1741887" cy="307777"/>
          </a:xfrm>
          <a:prstGeom prst="rect">
            <a:avLst/>
          </a:prstGeom>
          <a:noFill/>
        </p:spPr>
        <p:txBody>
          <a:bodyPr wrap="none" rtlCol="0">
            <a:spAutoFit/>
          </a:bodyPr>
          <a:lstStyle/>
          <a:p>
            <a:r>
              <a:rPr lang="en-IN" sz="1400">
                <a:solidFill>
                  <a:schemeClr val="tx1">
                    <a:lumMod val="75000"/>
                    <a:lumOff val="25000"/>
                  </a:schemeClr>
                </a:solidFill>
              </a:rPr>
              <a:t>Source: Medium.com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69120"/>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Convolution Layer</a:t>
            </a:r>
          </a:p>
        </p:txBody>
      </p:sp>
      <p:cxnSp>
        <p:nvCxnSpPr>
          <p:cNvPr id="13" name="Straight Connector 12"/>
          <p:cNvCxnSpPr/>
          <p:nvPr/>
        </p:nvCxnSpPr>
        <p:spPr>
          <a:xfrm>
            <a:off x="512480" y="10544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5" name="TextBox 4"/>
          <p:cNvSpPr txBox="1"/>
          <p:nvPr/>
        </p:nvSpPr>
        <p:spPr>
          <a:xfrm>
            <a:off x="428596" y="1340248"/>
            <a:ext cx="8358246" cy="3262432"/>
          </a:xfrm>
          <a:prstGeom prst="rect">
            <a:avLst/>
          </a:prstGeom>
          <a:noFill/>
        </p:spPr>
        <p:txBody>
          <a:bodyPr wrap="square" rtlCol="0">
            <a:spAutoFit/>
          </a:bodyPr>
          <a:lstStyle/>
          <a:p>
            <a:r>
              <a:rPr lang="en-IN" sz="2000" b="1">
                <a:solidFill>
                  <a:srgbClr val="0070C0"/>
                </a:solidFill>
              </a:rPr>
              <a:t>Convolution is the process of combining two functions to produce the output of the other function. It is a grouping function where two matrices are combined to generate a third array.</a:t>
            </a:r>
          </a:p>
          <a:p>
            <a:endParaRPr lang="en-IN" sz="1400" b="1">
              <a:solidFill>
                <a:srgbClr val="0070C0"/>
              </a:solidFill>
            </a:endParaRPr>
          </a:p>
          <a:p>
            <a:r>
              <a:rPr lang="en-IN" sz="2000" b="1">
                <a:solidFill>
                  <a:srgbClr val="0070C0"/>
                </a:solidFill>
              </a:rPr>
              <a:t>A convolution layer often contains input vectors, such as an image, filters, such as a feature detector, and output vectors, such as a feature map.</a:t>
            </a:r>
          </a:p>
          <a:p>
            <a:endParaRPr lang="en-IN" sz="1400" b="1">
              <a:solidFill>
                <a:srgbClr val="0070C0"/>
              </a:solidFill>
            </a:endParaRPr>
          </a:p>
          <a:p>
            <a:r>
              <a:rPr lang="en-IN" sz="2000" b="1">
                <a:solidFill>
                  <a:srgbClr val="0070C0"/>
                </a:solidFill>
              </a:rPr>
              <a:t>The image is abstracted to a feature map, also known as an activation map, after passing through a convolutional layer.</a:t>
            </a:r>
          </a:p>
          <a:p>
            <a:br>
              <a:rPr lang="en-IN" u="sng">
                <a:hlinkClick r:id="rId2"/>
              </a:rPr>
            </a:br>
            <a:endParaRPr lang="en-IN"/>
          </a:p>
        </p:txBody>
      </p:sp>
      <p:pic>
        <p:nvPicPr>
          <p:cNvPr id="2050" name="Picture 2"/>
          <p:cNvPicPr>
            <a:picLocks noChangeAspect="1" noChangeArrowheads="1"/>
          </p:cNvPicPr>
          <p:nvPr/>
        </p:nvPicPr>
        <p:blipFill>
          <a:blip r:embed="rId3"/>
          <a:srcRect/>
          <a:stretch>
            <a:fillRect/>
          </a:stretch>
        </p:blipFill>
        <p:spPr bwMode="auto">
          <a:xfrm>
            <a:off x="2357422" y="4158128"/>
            <a:ext cx="4249956" cy="2571768"/>
          </a:xfrm>
          <a:prstGeom prst="rect">
            <a:avLst/>
          </a:prstGeom>
          <a:noFill/>
          <a:ln w="9525">
            <a:noFill/>
            <a:miter lim="800000"/>
            <a:headEnd/>
            <a:tailEnd/>
          </a:ln>
          <a:effectLst/>
        </p:spPr>
      </p:pic>
      <p:sp>
        <p:nvSpPr>
          <p:cNvPr id="6" name="TextBox 5"/>
          <p:cNvSpPr txBox="1"/>
          <p:nvPr/>
        </p:nvSpPr>
        <p:spPr>
          <a:xfrm>
            <a:off x="6637905" y="6580727"/>
            <a:ext cx="2577565" cy="307777"/>
          </a:xfrm>
          <a:prstGeom prst="rect">
            <a:avLst/>
          </a:prstGeom>
          <a:noFill/>
        </p:spPr>
        <p:txBody>
          <a:bodyPr wrap="none" rtlCol="0">
            <a:spAutoFit/>
          </a:bodyPr>
          <a:lstStyle/>
          <a:p>
            <a:r>
              <a:rPr lang="en-IN" sz="1400">
                <a:solidFill>
                  <a:schemeClr val="tx1">
                    <a:lumMod val="75000"/>
                    <a:lumOff val="25000"/>
                  </a:schemeClr>
                </a:solidFill>
              </a:rPr>
              <a:t>Source: </a:t>
            </a:r>
            <a:r>
              <a:rPr lang="en-IN" sz="1400"/>
              <a:t>towardsdatascience.com</a:t>
            </a:r>
            <a:endParaRPr lang="en-IN" sz="1400">
              <a:solidFill>
                <a:schemeClr val="tx1">
                  <a:lumMod val="75000"/>
                  <a:lumOff val="2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FF9900"/>
                </a:solidFill>
              </a:rPr>
              <a:t>Contents</a:t>
            </a:r>
          </a:p>
        </p:txBody>
      </p:sp>
      <p:sp>
        <p:nvSpPr>
          <p:cNvPr id="3" name="Content Placeholder 2"/>
          <p:cNvSpPr>
            <a:spLocks noGrp="1"/>
          </p:cNvSpPr>
          <p:nvPr>
            <p:ph idx="1"/>
          </p:nvPr>
        </p:nvSpPr>
        <p:spPr>
          <a:xfrm>
            <a:off x="457200" y="1617681"/>
            <a:ext cx="8229600" cy="4525963"/>
          </a:xfrm>
        </p:spPr>
        <p:txBody>
          <a:bodyPr>
            <a:normAutofit lnSpcReduction="10000"/>
          </a:bodyPr>
          <a:lstStyle/>
          <a:p>
            <a:r>
              <a:rPr lang="en-IN" dirty="0">
                <a:solidFill>
                  <a:srgbClr val="0070C0"/>
                </a:solidFill>
              </a:rPr>
              <a:t>What are Neural Networks</a:t>
            </a:r>
          </a:p>
          <a:p>
            <a:r>
              <a:rPr lang="en-IN" dirty="0">
                <a:solidFill>
                  <a:srgbClr val="0070C0"/>
                </a:solidFill>
              </a:rPr>
              <a:t>How Neural Networks work</a:t>
            </a:r>
          </a:p>
          <a:p>
            <a:r>
              <a:rPr lang="en-IN" dirty="0">
                <a:solidFill>
                  <a:srgbClr val="0070C0"/>
                </a:solidFill>
              </a:rPr>
              <a:t>What are CNNs</a:t>
            </a:r>
          </a:p>
          <a:p>
            <a:r>
              <a:rPr lang="en-IN" dirty="0">
                <a:solidFill>
                  <a:srgbClr val="0070C0"/>
                </a:solidFill>
              </a:rPr>
              <a:t>Convolutional Layer</a:t>
            </a:r>
          </a:p>
          <a:p>
            <a:r>
              <a:rPr lang="en-IN" dirty="0">
                <a:solidFill>
                  <a:srgbClr val="0070C0"/>
                </a:solidFill>
              </a:rPr>
              <a:t>Padding and Strides</a:t>
            </a:r>
          </a:p>
          <a:p>
            <a:r>
              <a:rPr lang="en-IN" dirty="0">
                <a:solidFill>
                  <a:srgbClr val="0070C0"/>
                </a:solidFill>
              </a:rPr>
              <a:t>Pooling Layer</a:t>
            </a:r>
          </a:p>
          <a:p>
            <a:r>
              <a:rPr lang="en-IN" dirty="0">
                <a:solidFill>
                  <a:srgbClr val="0070C0"/>
                </a:solidFill>
              </a:rPr>
              <a:t>Fully Connected Layer</a:t>
            </a:r>
          </a:p>
          <a:p>
            <a:r>
              <a:rPr lang="en-IN" dirty="0">
                <a:solidFill>
                  <a:srgbClr val="0070C0"/>
                </a:solidFill>
              </a:rPr>
              <a:t>Zapier</a:t>
            </a:r>
          </a:p>
        </p:txBody>
      </p:sp>
      <p:cxnSp>
        <p:nvCxnSpPr>
          <p:cNvPr id="4" name="Straight Connector 3"/>
          <p:cNvCxnSpPr/>
          <p:nvPr/>
        </p:nvCxnSpPr>
        <p:spPr>
          <a:xfrm>
            <a:off x="583918" y="1212834"/>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69120"/>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Convolution Layer</a:t>
            </a:r>
          </a:p>
        </p:txBody>
      </p:sp>
      <p:cxnSp>
        <p:nvCxnSpPr>
          <p:cNvPr id="13" name="Straight Connector 12"/>
          <p:cNvCxnSpPr/>
          <p:nvPr/>
        </p:nvCxnSpPr>
        <p:spPr>
          <a:xfrm>
            <a:off x="512480" y="10544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5" name="TextBox 4"/>
          <p:cNvSpPr txBox="1"/>
          <p:nvPr/>
        </p:nvSpPr>
        <p:spPr>
          <a:xfrm>
            <a:off x="428596" y="1340248"/>
            <a:ext cx="8358246" cy="4985980"/>
          </a:xfrm>
          <a:prstGeom prst="rect">
            <a:avLst/>
          </a:prstGeom>
          <a:noFill/>
        </p:spPr>
        <p:txBody>
          <a:bodyPr wrap="square" rtlCol="0">
            <a:spAutoFit/>
          </a:bodyPr>
          <a:lstStyle/>
          <a:p>
            <a:r>
              <a:rPr lang="en-IN" sz="2000" b="1">
                <a:solidFill>
                  <a:srgbClr val="0070C0"/>
                </a:solidFill>
              </a:rPr>
              <a:t>The main purpose of the convolution step is to extract features from the input image.</a:t>
            </a:r>
          </a:p>
          <a:p>
            <a:br>
              <a:rPr lang="en-IN" sz="2000" b="1">
                <a:solidFill>
                  <a:srgbClr val="0070C0"/>
                </a:solidFill>
              </a:rPr>
            </a:br>
            <a:r>
              <a:rPr lang="en-IN" sz="2000" b="1">
                <a:solidFill>
                  <a:srgbClr val="0070C0"/>
                </a:solidFill>
              </a:rPr>
              <a:t>At each position, the filter conducts element-wise multiplication between its values and the original pixel values. The resulting products are then summed to generate a single number representing the group of pixels. This process is repeated as the filter moves across the entire input matrix. The resulting array is referred to as a feature map or an activation map.</a:t>
            </a:r>
          </a:p>
          <a:p>
            <a:endParaRPr lang="en-IN" sz="2000" b="1">
              <a:solidFill>
                <a:srgbClr val="0070C0"/>
              </a:solidFill>
            </a:endParaRPr>
          </a:p>
          <a:p>
            <a:r>
              <a:rPr lang="en-IN" sz="2000" b="1">
                <a:solidFill>
                  <a:srgbClr val="0070C0"/>
                </a:solidFill>
              </a:rPr>
              <a:t>Feature detectors  / Filters can be set up with different values to get different results. For example, a filter can be applied that can sharpen and focus an image or blue an image.</a:t>
            </a:r>
          </a:p>
          <a:p>
            <a:endParaRPr lang="en-IN" sz="2000" b="1">
              <a:solidFill>
                <a:srgbClr val="0070C0"/>
              </a:solidFill>
            </a:endParaRPr>
          </a:p>
          <a:p>
            <a:r>
              <a:rPr lang="en-IN" sz="2000" b="1">
                <a:solidFill>
                  <a:srgbClr val="0070C0"/>
                </a:solidFill>
              </a:rPr>
              <a:t>Many filters can be created, each of which catches a different aspect from the input. Kernels are another name for filters.</a:t>
            </a:r>
            <a:br>
              <a:rPr lang="en-IN" u="sng">
                <a:hlinkClick r:id="rId2"/>
              </a:rPr>
            </a:b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69120"/>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Convolution Layer</a:t>
            </a:r>
          </a:p>
        </p:txBody>
      </p:sp>
      <p:cxnSp>
        <p:nvCxnSpPr>
          <p:cNvPr id="13" name="Straight Connector 12"/>
          <p:cNvCxnSpPr/>
          <p:nvPr/>
        </p:nvCxnSpPr>
        <p:spPr>
          <a:xfrm>
            <a:off x="512480" y="10544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pic>
        <p:nvPicPr>
          <p:cNvPr id="7" name="Picture 6" descr="Convolution.gif"/>
          <p:cNvPicPr>
            <a:picLocks noChangeAspect="1"/>
          </p:cNvPicPr>
          <p:nvPr/>
        </p:nvPicPr>
        <p:blipFill>
          <a:blip r:embed="rId2"/>
          <a:stretch>
            <a:fillRect/>
          </a:stretch>
        </p:blipFill>
        <p:spPr>
          <a:xfrm>
            <a:off x="285750" y="1214422"/>
            <a:ext cx="8572500" cy="5000625"/>
          </a:xfrm>
          <a:prstGeom prst="rect">
            <a:avLst/>
          </a:prstGeom>
        </p:spPr>
      </p:pic>
      <p:sp>
        <p:nvSpPr>
          <p:cNvPr id="5" name="TextBox 4"/>
          <p:cNvSpPr txBox="1"/>
          <p:nvPr/>
        </p:nvSpPr>
        <p:spPr>
          <a:xfrm>
            <a:off x="6637905" y="6580727"/>
            <a:ext cx="2577565" cy="307777"/>
          </a:xfrm>
          <a:prstGeom prst="rect">
            <a:avLst/>
          </a:prstGeom>
          <a:noFill/>
        </p:spPr>
        <p:txBody>
          <a:bodyPr wrap="none" rtlCol="0">
            <a:spAutoFit/>
          </a:bodyPr>
          <a:lstStyle/>
          <a:p>
            <a:r>
              <a:rPr lang="en-IN" sz="1400">
                <a:solidFill>
                  <a:schemeClr val="tx1">
                    <a:lumMod val="75000"/>
                    <a:lumOff val="25000"/>
                  </a:schemeClr>
                </a:solidFill>
              </a:rPr>
              <a:t>Source: </a:t>
            </a:r>
            <a:r>
              <a:rPr lang="en-IN" sz="1400"/>
              <a:t>towardsdatascience.com</a:t>
            </a:r>
            <a:endParaRPr lang="en-IN" sz="1400">
              <a:solidFill>
                <a:schemeClr val="tx1">
                  <a:lumMod val="75000"/>
                  <a:lumOff val="2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Convolution Layer</a:t>
            </a:r>
          </a:p>
        </p:txBody>
      </p:sp>
      <p:cxnSp>
        <p:nvCxnSpPr>
          <p:cNvPr id="13" name="Straight Connector 12"/>
          <p:cNvCxnSpPr/>
          <p:nvPr/>
        </p:nvCxnSpPr>
        <p:spPr>
          <a:xfrm>
            <a:off x="428596"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grpSp>
        <p:nvGrpSpPr>
          <p:cNvPr id="15" name="Group 14"/>
          <p:cNvGrpSpPr/>
          <p:nvPr/>
        </p:nvGrpSpPr>
        <p:grpSpPr>
          <a:xfrm>
            <a:off x="285720" y="1071546"/>
            <a:ext cx="8643998" cy="5572164"/>
            <a:chOff x="285720" y="1142984"/>
            <a:chExt cx="8643998" cy="5572164"/>
          </a:xfrm>
        </p:grpSpPr>
        <p:pic>
          <p:nvPicPr>
            <p:cNvPr id="31746" name="Picture 2"/>
            <p:cNvPicPr>
              <a:picLocks noChangeAspect="1" noChangeArrowheads="1"/>
            </p:cNvPicPr>
            <p:nvPr/>
          </p:nvPicPr>
          <p:blipFill>
            <a:blip r:embed="rId2"/>
            <a:srcRect/>
            <a:stretch>
              <a:fillRect/>
            </a:stretch>
          </p:blipFill>
          <p:spPr bwMode="auto">
            <a:xfrm>
              <a:off x="285720" y="1142984"/>
              <a:ext cx="8643966" cy="3003102"/>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428596" y="3714752"/>
              <a:ext cx="8501122" cy="3000396"/>
            </a:xfrm>
            <a:prstGeom prst="rect">
              <a:avLst/>
            </a:prstGeom>
            <a:noFill/>
            <a:ln w="9525">
              <a:noFill/>
              <a:miter lim="800000"/>
              <a:headEnd/>
              <a:tailEnd/>
            </a:ln>
            <a:effectLst/>
          </p:spPr>
        </p:pic>
        <p:sp>
          <p:nvSpPr>
            <p:cNvPr id="8" name="Rectangle 7"/>
            <p:cNvSpPr/>
            <p:nvPr/>
          </p:nvSpPr>
          <p:spPr>
            <a:xfrm>
              <a:off x="285720" y="4143380"/>
              <a:ext cx="214314" cy="25717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357422" y="3382454"/>
              <a:ext cx="571504" cy="142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4756818" y="2956128"/>
              <a:ext cx="571504" cy="142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929586" y="3325764"/>
              <a:ext cx="571504" cy="142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4572000" y="6500834"/>
              <a:ext cx="642942" cy="1428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748" name="Picture 4"/>
            <p:cNvPicPr>
              <a:picLocks noChangeAspect="1" noChangeArrowheads="1"/>
            </p:cNvPicPr>
            <p:nvPr/>
          </p:nvPicPr>
          <p:blipFill>
            <a:blip r:embed="rId4"/>
            <a:srcRect/>
            <a:stretch>
              <a:fillRect/>
            </a:stretch>
          </p:blipFill>
          <p:spPr bwMode="auto">
            <a:xfrm>
              <a:off x="642910" y="4143380"/>
              <a:ext cx="1928826" cy="2071702"/>
            </a:xfrm>
            <a:prstGeom prst="rect">
              <a:avLst/>
            </a:prstGeom>
            <a:noFill/>
            <a:ln w="9525">
              <a:noFill/>
              <a:miter lim="800000"/>
              <a:headEnd/>
              <a:tailEnd/>
            </a:ln>
            <a:effectLst/>
          </p:spPr>
        </p:pic>
        <p:sp>
          <p:nvSpPr>
            <p:cNvPr id="14" name="Rectangle 13"/>
            <p:cNvSpPr/>
            <p:nvPr/>
          </p:nvSpPr>
          <p:spPr>
            <a:xfrm>
              <a:off x="571472" y="3786190"/>
              <a:ext cx="2071702" cy="357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7553861" y="6606937"/>
            <a:ext cx="1661609" cy="307777"/>
          </a:xfrm>
          <a:prstGeom prst="rect">
            <a:avLst/>
          </a:prstGeom>
          <a:noFill/>
        </p:spPr>
        <p:txBody>
          <a:bodyPr wrap="none" rtlCol="0">
            <a:spAutoFit/>
          </a:bodyPr>
          <a:lstStyle/>
          <a:p>
            <a:r>
              <a:rPr lang="en-IN" sz="1400">
                <a:solidFill>
                  <a:schemeClr val="tx1">
                    <a:lumMod val="75000"/>
                    <a:lumOff val="25000"/>
                  </a:schemeClr>
                </a:solidFill>
              </a:rPr>
              <a:t>Source: Coding Lane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Convolution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7553861" y="6606937"/>
            <a:ext cx="1661609" cy="307777"/>
          </a:xfrm>
          <a:prstGeom prst="rect">
            <a:avLst/>
          </a:prstGeom>
          <a:noFill/>
        </p:spPr>
        <p:txBody>
          <a:bodyPr wrap="none" rtlCol="0">
            <a:spAutoFit/>
          </a:bodyPr>
          <a:lstStyle/>
          <a:p>
            <a:r>
              <a:rPr lang="en-IN" sz="1400">
                <a:solidFill>
                  <a:schemeClr val="tx1">
                    <a:lumMod val="75000"/>
                    <a:lumOff val="25000"/>
                  </a:schemeClr>
                </a:solidFill>
              </a:rPr>
              <a:t>Source: Coding Lane</a:t>
            </a:r>
          </a:p>
        </p:txBody>
      </p: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p:cNvGrpSpPr/>
          <p:nvPr/>
        </p:nvGrpSpPr>
        <p:grpSpPr>
          <a:xfrm>
            <a:off x="737765" y="1071546"/>
            <a:ext cx="7620449" cy="5572164"/>
            <a:chOff x="380575" y="1071546"/>
            <a:chExt cx="7620449" cy="5572164"/>
          </a:xfrm>
        </p:grpSpPr>
        <p:pic>
          <p:nvPicPr>
            <p:cNvPr id="32770" name="Picture 2"/>
            <p:cNvPicPr>
              <a:picLocks noChangeAspect="1" noChangeArrowheads="1"/>
            </p:cNvPicPr>
            <p:nvPr/>
          </p:nvPicPr>
          <p:blipFill>
            <a:blip r:embed="rId2"/>
            <a:srcRect/>
            <a:stretch>
              <a:fillRect/>
            </a:stretch>
          </p:blipFill>
          <p:spPr bwMode="auto">
            <a:xfrm>
              <a:off x="428596" y="1071546"/>
              <a:ext cx="7559787" cy="2643206"/>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srcRect/>
            <a:stretch>
              <a:fillRect/>
            </a:stretch>
          </p:blipFill>
          <p:spPr bwMode="auto">
            <a:xfrm>
              <a:off x="428596" y="3643314"/>
              <a:ext cx="5643602" cy="2780648"/>
            </a:xfrm>
            <a:prstGeom prst="rect">
              <a:avLst/>
            </a:prstGeom>
            <a:noFill/>
            <a:ln w="9525">
              <a:noFill/>
              <a:miter lim="800000"/>
              <a:headEnd/>
              <a:tailEnd/>
            </a:ln>
            <a:effectLst/>
          </p:spPr>
        </p:pic>
        <p:pic>
          <p:nvPicPr>
            <p:cNvPr id="32772" name="Picture 4"/>
            <p:cNvPicPr>
              <a:picLocks noChangeAspect="1" noChangeArrowheads="1"/>
            </p:cNvPicPr>
            <p:nvPr/>
          </p:nvPicPr>
          <p:blipFill>
            <a:blip r:embed="rId4"/>
            <a:srcRect/>
            <a:stretch>
              <a:fillRect/>
            </a:stretch>
          </p:blipFill>
          <p:spPr bwMode="auto">
            <a:xfrm>
              <a:off x="5372566" y="3954696"/>
              <a:ext cx="2628458" cy="2459952"/>
            </a:xfrm>
            <a:prstGeom prst="rect">
              <a:avLst/>
            </a:prstGeom>
            <a:noFill/>
            <a:ln w="9525">
              <a:noFill/>
              <a:miter lim="800000"/>
              <a:headEnd/>
              <a:tailEnd/>
            </a:ln>
            <a:effectLst/>
          </p:spPr>
        </p:pic>
        <p:pic>
          <p:nvPicPr>
            <p:cNvPr id="32773" name="Picture 5"/>
            <p:cNvPicPr>
              <a:picLocks noChangeAspect="1" noChangeArrowheads="1"/>
            </p:cNvPicPr>
            <p:nvPr/>
          </p:nvPicPr>
          <p:blipFill>
            <a:blip r:embed="rId5"/>
            <a:srcRect/>
            <a:stretch>
              <a:fillRect/>
            </a:stretch>
          </p:blipFill>
          <p:spPr bwMode="auto">
            <a:xfrm>
              <a:off x="1000100" y="6072206"/>
              <a:ext cx="1195389" cy="464229"/>
            </a:xfrm>
            <a:prstGeom prst="rect">
              <a:avLst/>
            </a:prstGeom>
            <a:noFill/>
            <a:ln w="9525">
              <a:noFill/>
              <a:miter lim="800000"/>
              <a:headEnd/>
              <a:tailEnd/>
            </a:ln>
            <a:effectLst/>
          </p:spPr>
        </p:pic>
        <p:pic>
          <p:nvPicPr>
            <p:cNvPr id="32774" name="Picture 6"/>
            <p:cNvPicPr>
              <a:picLocks noChangeAspect="1" noChangeArrowheads="1"/>
            </p:cNvPicPr>
            <p:nvPr/>
          </p:nvPicPr>
          <p:blipFill>
            <a:blip r:embed="rId6"/>
            <a:srcRect/>
            <a:stretch>
              <a:fillRect/>
            </a:stretch>
          </p:blipFill>
          <p:spPr bwMode="auto">
            <a:xfrm>
              <a:off x="3786182" y="5715016"/>
              <a:ext cx="1015789" cy="428628"/>
            </a:xfrm>
            <a:prstGeom prst="rect">
              <a:avLst/>
            </a:prstGeom>
            <a:noFill/>
            <a:ln w="9525">
              <a:noFill/>
              <a:miter lim="800000"/>
              <a:headEnd/>
              <a:tailEnd/>
            </a:ln>
            <a:effectLst/>
          </p:spPr>
        </p:pic>
        <p:sp>
          <p:nvSpPr>
            <p:cNvPr id="20" name="Rectangle 19"/>
            <p:cNvSpPr/>
            <p:nvPr/>
          </p:nvSpPr>
          <p:spPr>
            <a:xfrm>
              <a:off x="5756950" y="3643314"/>
              <a:ext cx="2214578" cy="3571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Rectangle 20"/>
            <p:cNvSpPr/>
            <p:nvPr/>
          </p:nvSpPr>
          <p:spPr>
            <a:xfrm>
              <a:off x="428596" y="6414648"/>
              <a:ext cx="7560000" cy="1576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Rectangle 21"/>
            <p:cNvSpPr/>
            <p:nvPr/>
          </p:nvSpPr>
          <p:spPr>
            <a:xfrm>
              <a:off x="3786182" y="3414252"/>
              <a:ext cx="500066" cy="1428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Rectangle 22"/>
            <p:cNvSpPr/>
            <p:nvPr/>
          </p:nvSpPr>
          <p:spPr>
            <a:xfrm>
              <a:off x="3857620" y="5572140"/>
              <a:ext cx="571504" cy="2143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Rectangle 23"/>
            <p:cNvSpPr/>
            <p:nvPr/>
          </p:nvSpPr>
          <p:spPr>
            <a:xfrm>
              <a:off x="7656280" y="3411950"/>
              <a:ext cx="214314" cy="589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Rectangle 25"/>
            <p:cNvSpPr/>
            <p:nvPr/>
          </p:nvSpPr>
          <p:spPr>
            <a:xfrm>
              <a:off x="380575" y="5778056"/>
              <a:ext cx="45719" cy="865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Padding and Stride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14282" y="1214422"/>
            <a:ext cx="8572560" cy="3662541"/>
          </a:xfrm>
          <a:prstGeom prst="rect">
            <a:avLst/>
          </a:prstGeom>
          <a:noFill/>
        </p:spPr>
        <p:txBody>
          <a:bodyPr wrap="square" rtlCol="0">
            <a:spAutoFit/>
          </a:bodyPr>
          <a:lstStyle/>
          <a:p>
            <a:r>
              <a:rPr lang="en-IN" sz="2000" b="1">
                <a:solidFill>
                  <a:srgbClr val="0070C0"/>
                </a:solidFill>
              </a:rPr>
              <a:t>Padding and stride have an impact on how the convolution procedure is carried out. They can be used to increase or decrease the dimensions (height and width) of input/output vectors.</a:t>
            </a:r>
          </a:p>
          <a:p>
            <a:endParaRPr lang="en-IN" sz="2000" b="1">
              <a:solidFill>
                <a:srgbClr val="0070C0"/>
              </a:solidFill>
            </a:endParaRPr>
          </a:p>
          <a:p>
            <a:r>
              <a:rPr lang="en-IN" sz="2000" b="1">
                <a:solidFill>
                  <a:srgbClr val="0070C0"/>
                </a:solidFill>
              </a:rPr>
              <a:t>After a convolution operation is performed, the size of the output matrix gets reduced by some amount. Using a large number of filters, the size of the output can get reduced very drastically and sometimes leads to loss of valuable information which could have been extracted.</a:t>
            </a:r>
          </a:p>
          <a:p>
            <a:endParaRPr lang="en-IN"/>
          </a:p>
          <a:p>
            <a:endParaRPr lang="en-IN"/>
          </a:p>
          <a:p>
            <a:endParaRPr lang="en-IN"/>
          </a:p>
          <a:p>
            <a:endParaRPr lang="en-IN"/>
          </a:p>
        </p:txBody>
      </p:sp>
      <p:pic>
        <p:nvPicPr>
          <p:cNvPr id="27" name="Picture 26" descr="Padding1.jpg"/>
          <p:cNvPicPr>
            <a:picLocks noChangeAspect="1"/>
          </p:cNvPicPr>
          <p:nvPr/>
        </p:nvPicPr>
        <p:blipFill>
          <a:blip r:embed="rId2"/>
          <a:stretch>
            <a:fillRect/>
          </a:stretch>
        </p:blipFill>
        <p:spPr>
          <a:xfrm>
            <a:off x="1430681" y="3929066"/>
            <a:ext cx="6141715" cy="2643206"/>
          </a:xfrm>
          <a:prstGeom prst="rect">
            <a:avLst/>
          </a:prstGeom>
        </p:spPr>
      </p:pic>
      <p:sp>
        <p:nvSpPr>
          <p:cNvPr id="28" name="TextBox 27"/>
          <p:cNvSpPr txBox="1"/>
          <p:nvPr/>
        </p:nvSpPr>
        <p:spPr>
          <a:xfrm>
            <a:off x="7553861" y="6606937"/>
            <a:ext cx="1661609" cy="307777"/>
          </a:xfrm>
          <a:prstGeom prst="rect">
            <a:avLst/>
          </a:prstGeom>
          <a:noFill/>
        </p:spPr>
        <p:txBody>
          <a:bodyPr wrap="none" rtlCol="0">
            <a:spAutoFit/>
          </a:bodyPr>
          <a:lstStyle/>
          <a:p>
            <a:r>
              <a:rPr lang="en-IN" sz="1400">
                <a:solidFill>
                  <a:schemeClr val="tx1">
                    <a:lumMod val="75000"/>
                    <a:lumOff val="25000"/>
                  </a:schemeClr>
                </a:solidFill>
              </a:rPr>
              <a:t>Source: Coding Lane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Padding and Stride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85720" y="1214422"/>
            <a:ext cx="8572560" cy="707886"/>
          </a:xfrm>
          <a:prstGeom prst="rect">
            <a:avLst/>
          </a:prstGeom>
          <a:noFill/>
        </p:spPr>
        <p:txBody>
          <a:bodyPr wrap="square" rtlCol="0">
            <a:spAutoFit/>
          </a:bodyPr>
          <a:lstStyle/>
          <a:p>
            <a:r>
              <a:rPr lang="en-IN" sz="2000" b="1">
                <a:solidFill>
                  <a:srgbClr val="0070C0"/>
                </a:solidFill>
              </a:rPr>
              <a:t>Another problem with the convolution operation is that the corner pixels do not get enough exposure compared to the ones which are closer to the center.</a:t>
            </a:r>
            <a:endParaRPr lang="en-IN"/>
          </a:p>
        </p:txBody>
      </p:sp>
      <p:sp>
        <p:nvSpPr>
          <p:cNvPr id="8" name="TextBox 7"/>
          <p:cNvSpPr txBox="1"/>
          <p:nvPr/>
        </p:nvSpPr>
        <p:spPr>
          <a:xfrm>
            <a:off x="2933645" y="2484775"/>
            <a:ext cx="5924635" cy="1015663"/>
          </a:xfrm>
          <a:prstGeom prst="rect">
            <a:avLst/>
          </a:prstGeom>
          <a:noFill/>
        </p:spPr>
        <p:txBody>
          <a:bodyPr wrap="none" rtlCol="0">
            <a:spAutoFit/>
          </a:bodyPr>
          <a:lstStyle/>
          <a:p>
            <a:r>
              <a:rPr lang="en-IN" sz="2000" b="1" dirty="0">
                <a:solidFill>
                  <a:srgbClr val="0070C0"/>
                </a:solidFill>
              </a:rPr>
              <a:t>We see that the corner pixel gets exposed to the </a:t>
            </a:r>
          </a:p>
          <a:p>
            <a:r>
              <a:rPr lang="en-IN" sz="2000" b="1" dirty="0">
                <a:solidFill>
                  <a:srgbClr val="0070C0"/>
                </a:solidFill>
              </a:rPr>
              <a:t>Convolution operation only once while the one at the </a:t>
            </a:r>
          </a:p>
          <a:p>
            <a:r>
              <a:rPr lang="en-IN" sz="2000" b="1" dirty="0" err="1">
                <a:solidFill>
                  <a:srgbClr val="0070C0"/>
                </a:solidFill>
              </a:rPr>
              <a:t>center</a:t>
            </a:r>
            <a:r>
              <a:rPr lang="en-IN" sz="2000" b="1" dirty="0">
                <a:solidFill>
                  <a:srgbClr val="0070C0"/>
                </a:solidFill>
              </a:rPr>
              <a:t> gets exposed multiple times.</a:t>
            </a:r>
          </a:p>
        </p:txBody>
      </p:sp>
      <p:pic>
        <p:nvPicPr>
          <p:cNvPr id="2051" name="Picture 3"/>
          <p:cNvPicPr>
            <a:picLocks noChangeAspect="1" noChangeArrowheads="1"/>
          </p:cNvPicPr>
          <p:nvPr/>
        </p:nvPicPr>
        <p:blipFill>
          <a:blip r:embed="rId2"/>
          <a:srcRect/>
          <a:stretch>
            <a:fillRect/>
          </a:stretch>
        </p:blipFill>
        <p:spPr bwMode="auto">
          <a:xfrm>
            <a:off x="357158" y="2071678"/>
            <a:ext cx="2247900" cy="22193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6005541" y="3929066"/>
            <a:ext cx="2638425" cy="2667000"/>
          </a:xfrm>
          <a:prstGeom prst="rect">
            <a:avLst/>
          </a:prstGeom>
          <a:noFill/>
          <a:ln w="9525">
            <a:noFill/>
            <a:miter lim="800000"/>
            <a:headEnd/>
            <a:tailEnd/>
          </a:ln>
          <a:effectLst/>
        </p:spPr>
      </p:pic>
      <p:sp>
        <p:nvSpPr>
          <p:cNvPr id="12" name="TextBox 11"/>
          <p:cNvSpPr txBox="1"/>
          <p:nvPr/>
        </p:nvSpPr>
        <p:spPr>
          <a:xfrm>
            <a:off x="165091" y="4677329"/>
            <a:ext cx="5549917" cy="1323439"/>
          </a:xfrm>
          <a:prstGeom prst="rect">
            <a:avLst/>
          </a:prstGeom>
          <a:noFill/>
        </p:spPr>
        <p:txBody>
          <a:bodyPr wrap="none" rtlCol="0">
            <a:spAutoFit/>
          </a:bodyPr>
          <a:lstStyle/>
          <a:p>
            <a:r>
              <a:rPr lang="en-IN" sz="2000" b="1">
                <a:solidFill>
                  <a:srgbClr val="0070C0"/>
                </a:solidFill>
              </a:rPr>
              <a:t>To overcome these problems we can pad the input</a:t>
            </a:r>
          </a:p>
          <a:p>
            <a:r>
              <a:rPr lang="en-IN" sz="2000" b="1">
                <a:solidFill>
                  <a:srgbClr val="0070C0"/>
                </a:solidFill>
              </a:rPr>
              <a:t>image with zeroes. Once this padding is applied, </a:t>
            </a:r>
          </a:p>
          <a:p>
            <a:r>
              <a:rPr lang="en-IN" sz="2000" b="1">
                <a:solidFill>
                  <a:srgbClr val="0070C0"/>
                </a:solidFill>
              </a:rPr>
              <a:t>and the convolution operation is performed, the</a:t>
            </a:r>
          </a:p>
          <a:p>
            <a:r>
              <a:rPr lang="en-IN" sz="2000" b="1">
                <a:solidFill>
                  <a:srgbClr val="0070C0"/>
                </a:solidFill>
              </a:rPr>
              <a:t>final output size is not reduced much.</a:t>
            </a:r>
          </a:p>
        </p:txBody>
      </p:sp>
      <p:sp>
        <p:nvSpPr>
          <p:cNvPr id="14" name="TextBox 13"/>
          <p:cNvSpPr txBox="1"/>
          <p:nvPr/>
        </p:nvSpPr>
        <p:spPr>
          <a:xfrm>
            <a:off x="7553861" y="6606937"/>
            <a:ext cx="1661609" cy="307777"/>
          </a:xfrm>
          <a:prstGeom prst="rect">
            <a:avLst/>
          </a:prstGeom>
          <a:noFill/>
        </p:spPr>
        <p:txBody>
          <a:bodyPr wrap="none" rtlCol="0">
            <a:spAutoFit/>
          </a:bodyPr>
          <a:lstStyle/>
          <a:p>
            <a:r>
              <a:rPr lang="en-IN" sz="1400">
                <a:solidFill>
                  <a:schemeClr val="tx1">
                    <a:lumMod val="75000"/>
                    <a:lumOff val="25000"/>
                  </a:schemeClr>
                </a:solidFill>
              </a:rPr>
              <a:t>Source: Coding Lane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Padding and Stride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Padding2.gif"/>
          <p:cNvPicPr>
            <a:picLocks noChangeAspect="1"/>
          </p:cNvPicPr>
          <p:nvPr/>
        </p:nvPicPr>
        <p:blipFill>
          <a:blip r:embed="rId2"/>
          <a:stretch>
            <a:fillRect/>
          </a:stretch>
        </p:blipFill>
        <p:spPr>
          <a:xfrm>
            <a:off x="571472" y="1000108"/>
            <a:ext cx="8001056" cy="4000528"/>
          </a:xfrm>
          <a:prstGeom prst="rect">
            <a:avLst/>
          </a:prstGeom>
        </p:spPr>
      </p:pic>
      <p:sp>
        <p:nvSpPr>
          <p:cNvPr id="11" name="TextBox 10"/>
          <p:cNvSpPr txBox="1"/>
          <p:nvPr/>
        </p:nvSpPr>
        <p:spPr>
          <a:xfrm>
            <a:off x="100362" y="5143512"/>
            <a:ext cx="9257984" cy="1323439"/>
          </a:xfrm>
          <a:prstGeom prst="rect">
            <a:avLst/>
          </a:prstGeom>
          <a:noFill/>
        </p:spPr>
        <p:txBody>
          <a:bodyPr wrap="none" rtlCol="0">
            <a:spAutoFit/>
          </a:bodyPr>
          <a:lstStyle/>
          <a:p>
            <a:r>
              <a:rPr lang="en-IN" sz="2000" b="1">
                <a:solidFill>
                  <a:srgbClr val="0070C0"/>
                </a:solidFill>
              </a:rPr>
              <a:t>Convolution operation can be performed with or without padding. A convolution </a:t>
            </a:r>
          </a:p>
          <a:p>
            <a:r>
              <a:rPr lang="en-IN" sz="2000" b="1">
                <a:solidFill>
                  <a:srgbClr val="0070C0"/>
                </a:solidFill>
              </a:rPr>
              <a:t>operation performed without padding is called </a:t>
            </a:r>
            <a:r>
              <a:rPr lang="en-IN" sz="2000" b="1">
                <a:solidFill>
                  <a:srgbClr val="FF9900"/>
                </a:solidFill>
              </a:rPr>
              <a:t>Valid Convolution</a:t>
            </a:r>
            <a:r>
              <a:rPr lang="en-IN" sz="2000" b="1">
                <a:solidFill>
                  <a:srgbClr val="0070C0"/>
                </a:solidFill>
              </a:rPr>
              <a:t>,</a:t>
            </a:r>
            <a:r>
              <a:rPr lang="en-IN" sz="2000" b="1">
                <a:solidFill>
                  <a:srgbClr val="FF9900"/>
                </a:solidFill>
              </a:rPr>
              <a:t> </a:t>
            </a:r>
            <a:r>
              <a:rPr lang="en-IN" sz="2000" b="1">
                <a:solidFill>
                  <a:srgbClr val="0070C0"/>
                </a:solidFill>
              </a:rPr>
              <a:t>while a </a:t>
            </a:r>
          </a:p>
          <a:p>
            <a:r>
              <a:rPr lang="en-IN" sz="2000" b="1">
                <a:solidFill>
                  <a:srgbClr val="0070C0"/>
                </a:solidFill>
              </a:rPr>
              <a:t>convolution operation performed with a certain padding that results in the same size </a:t>
            </a:r>
          </a:p>
          <a:p>
            <a:r>
              <a:rPr lang="en-IN" sz="2000" b="1">
                <a:solidFill>
                  <a:srgbClr val="0070C0"/>
                </a:solidFill>
              </a:rPr>
              <a:t>of the output as the input image is called </a:t>
            </a:r>
            <a:r>
              <a:rPr lang="en-IN" sz="2000" b="1">
                <a:solidFill>
                  <a:srgbClr val="FF9900"/>
                </a:solidFill>
              </a:rPr>
              <a:t>Same Convolution</a:t>
            </a:r>
            <a:r>
              <a:rPr lang="en-IN" sz="2000" b="1">
                <a:solidFill>
                  <a:srgbClr val="0070C0"/>
                </a:solidFill>
              </a:rPr>
              <a:t>.</a:t>
            </a:r>
          </a:p>
        </p:txBody>
      </p:sp>
      <p:sp>
        <p:nvSpPr>
          <p:cNvPr id="15" name="TextBox 14"/>
          <p:cNvSpPr txBox="1"/>
          <p:nvPr/>
        </p:nvSpPr>
        <p:spPr>
          <a:xfrm>
            <a:off x="7500958" y="6606937"/>
            <a:ext cx="1704441" cy="307777"/>
          </a:xfrm>
          <a:prstGeom prst="rect">
            <a:avLst/>
          </a:prstGeom>
          <a:noFill/>
        </p:spPr>
        <p:txBody>
          <a:bodyPr wrap="none" rtlCol="0">
            <a:spAutoFit/>
          </a:bodyPr>
          <a:lstStyle/>
          <a:p>
            <a:r>
              <a:rPr lang="en-IN" sz="1400">
                <a:solidFill>
                  <a:schemeClr val="tx1">
                    <a:lumMod val="75000"/>
                    <a:lumOff val="25000"/>
                  </a:schemeClr>
                </a:solidFill>
              </a:rPr>
              <a:t>Source: vitalflux.com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18"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Padding and Stride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77865" y="1248305"/>
            <a:ext cx="9017277" cy="1323439"/>
          </a:xfrm>
          <a:prstGeom prst="rect">
            <a:avLst/>
          </a:prstGeom>
          <a:noFill/>
        </p:spPr>
        <p:txBody>
          <a:bodyPr wrap="none" rtlCol="0">
            <a:spAutoFit/>
          </a:bodyPr>
          <a:lstStyle/>
          <a:p>
            <a:r>
              <a:rPr lang="en-IN" sz="2000" b="1">
                <a:solidFill>
                  <a:srgbClr val="0070C0"/>
                </a:solidFill>
              </a:rPr>
              <a:t>Stride determines how the filter convolves over the input matrix, i.e. how many </a:t>
            </a:r>
          </a:p>
          <a:p>
            <a:r>
              <a:rPr lang="en-IN" sz="2000" b="1">
                <a:solidFill>
                  <a:srgbClr val="0070C0"/>
                </a:solidFill>
              </a:rPr>
              <a:t>Pixels shift. When stride is set to 1, the filter moves across one pixel at a time, and </a:t>
            </a:r>
          </a:p>
          <a:p>
            <a:r>
              <a:rPr lang="en-IN" sz="2000" b="1">
                <a:solidFill>
                  <a:srgbClr val="0070C0"/>
                </a:solidFill>
              </a:rPr>
              <a:t>when the stride is set to 2, the filter moves across two pixels at a time. The smaller </a:t>
            </a:r>
          </a:p>
          <a:p>
            <a:r>
              <a:rPr lang="en-IN" sz="2000" b="1">
                <a:solidFill>
                  <a:srgbClr val="0070C0"/>
                </a:solidFill>
              </a:rPr>
              <a:t>the stride value, the smaller the output, and vice versa.</a:t>
            </a:r>
          </a:p>
        </p:txBody>
      </p:sp>
      <p:pic>
        <p:nvPicPr>
          <p:cNvPr id="7" name="Picture 6" descr="Stride1.bin"/>
          <p:cNvPicPr>
            <a:picLocks noChangeAspect="1"/>
          </p:cNvPicPr>
          <p:nvPr/>
        </p:nvPicPr>
        <p:blipFill>
          <a:blip r:embed="rId2"/>
          <a:stretch>
            <a:fillRect/>
          </a:stretch>
        </p:blipFill>
        <p:spPr>
          <a:xfrm>
            <a:off x="142844" y="3097037"/>
            <a:ext cx="4357718" cy="2546541"/>
          </a:xfrm>
          <a:prstGeom prst="rect">
            <a:avLst/>
          </a:prstGeom>
        </p:spPr>
      </p:pic>
      <p:pic>
        <p:nvPicPr>
          <p:cNvPr id="8" name="Picture 7" descr="Stride2.bin"/>
          <p:cNvPicPr>
            <a:picLocks noChangeAspect="1"/>
          </p:cNvPicPr>
          <p:nvPr/>
        </p:nvPicPr>
        <p:blipFill>
          <a:blip r:embed="rId3"/>
          <a:stretch>
            <a:fillRect/>
          </a:stretch>
        </p:blipFill>
        <p:spPr>
          <a:xfrm>
            <a:off x="5000628" y="2928934"/>
            <a:ext cx="4066714" cy="2571768"/>
          </a:xfrm>
          <a:prstGeom prst="rect">
            <a:avLst/>
          </a:prstGeom>
        </p:spPr>
      </p:pic>
      <p:sp>
        <p:nvSpPr>
          <p:cNvPr id="9" name="TextBox 8"/>
          <p:cNvSpPr txBox="1"/>
          <p:nvPr/>
        </p:nvSpPr>
        <p:spPr>
          <a:xfrm>
            <a:off x="7466777" y="6606937"/>
            <a:ext cx="1741887" cy="307777"/>
          </a:xfrm>
          <a:prstGeom prst="rect">
            <a:avLst/>
          </a:prstGeom>
          <a:noFill/>
        </p:spPr>
        <p:txBody>
          <a:bodyPr wrap="none" rtlCol="0">
            <a:spAutoFit/>
          </a:bodyPr>
          <a:lstStyle/>
          <a:p>
            <a:r>
              <a:rPr lang="en-IN" sz="1400">
                <a:solidFill>
                  <a:schemeClr val="tx1">
                    <a:lumMod val="75000"/>
                    <a:lumOff val="25000"/>
                  </a:schemeClr>
                </a:solidFill>
              </a:rPr>
              <a:t>Source: Medium.com</a:t>
            </a:r>
          </a:p>
        </p:txBody>
      </p:sp>
      <p:sp>
        <p:nvSpPr>
          <p:cNvPr id="12" name="TextBox 11"/>
          <p:cNvSpPr txBox="1"/>
          <p:nvPr/>
        </p:nvSpPr>
        <p:spPr>
          <a:xfrm>
            <a:off x="331851" y="5857892"/>
            <a:ext cx="8370881" cy="769441"/>
          </a:xfrm>
          <a:prstGeom prst="rect">
            <a:avLst/>
          </a:prstGeom>
          <a:noFill/>
        </p:spPr>
        <p:txBody>
          <a:bodyPr wrap="none" rtlCol="0">
            <a:spAutoFit/>
          </a:bodyPr>
          <a:lstStyle/>
          <a:p>
            <a:r>
              <a:rPr lang="en-IN" sz="2000" b="1">
                <a:solidFill>
                  <a:srgbClr val="0070C0"/>
                </a:solidFill>
              </a:rPr>
              <a:t>Size of final output after applying Stride of size s and filter f to input of size n:</a:t>
            </a:r>
          </a:p>
          <a:p>
            <a:r>
              <a:rPr lang="en-IN" sz="400" b="1">
                <a:solidFill>
                  <a:srgbClr val="0070C0"/>
                </a:solidFill>
              </a:rPr>
              <a:t> </a:t>
            </a:r>
            <a:endParaRPr lang="en-IN" sz="500" b="1">
              <a:solidFill>
                <a:srgbClr val="0070C0"/>
              </a:solidFill>
            </a:endParaRPr>
          </a:p>
          <a:p>
            <a:pPr algn="ctr"/>
            <a:r>
              <a:rPr lang="en-IN" sz="2000" b="1">
                <a:solidFill>
                  <a:srgbClr val="0070C0"/>
                </a:solidFill>
              </a:rPr>
              <a:t>floor ([(n-f)/s] + 1)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Activation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42844" y="1285860"/>
            <a:ext cx="9178859" cy="5016758"/>
          </a:xfrm>
          <a:prstGeom prst="rect">
            <a:avLst/>
          </a:prstGeom>
          <a:noFill/>
        </p:spPr>
        <p:txBody>
          <a:bodyPr wrap="none" rtlCol="0">
            <a:spAutoFit/>
          </a:bodyPr>
          <a:lstStyle/>
          <a:p>
            <a:r>
              <a:rPr lang="en-IN" sz="2000" b="1">
                <a:solidFill>
                  <a:srgbClr val="0070C0"/>
                </a:solidFill>
              </a:rPr>
              <a:t>So once the convolution process gets over for our input dataset, the next important </a:t>
            </a:r>
          </a:p>
          <a:p>
            <a:r>
              <a:rPr lang="en-IN" sz="2000" b="1">
                <a:solidFill>
                  <a:srgbClr val="0070C0"/>
                </a:solidFill>
              </a:rPr>
              <a:t>step to proceed in the CNN algorithm is the activation function.</a:t>
            </a:r>
          </a:p>
          <a:p>
            <a:endParaRPr lang="en-IN" sz="2000" b="1">
              <a:solidFill>
                <a:srgbClr val="0070C0"/>
              </a:solidFill>
            </a:endParaRPr>
          </a:p>
          <a:p>
            <a:r>
              <a:rPr lang="en-IN" sz="2000" b="1">
                <a:solidFill>
                  <a:srgbClr val="0070C0"/>
                </a:solidFill>
              </a:rPr>
              <a:t>It takes in the output signal from the previous neuron and converts it into some form </a:t>
            </a:r>
          </a:p>
          <a:p>
            <a:r>
              <a:rPr lang="en-IN" sz="2000" b="1">
                <a:solidFill>
                  <a:srgbClr val="0070C0"/>
                </a:solidFill>
              </a:rPr>
              <a:t>that can be taken as input to the next neuron.</a:t>
            </a:r>
          </a:p>
          <a:p>
            <a:endParaRPr lang="en-IN" sz="2000" b="1">
              <a:solidFill>
                <a:srgbClr val="0070C0"/>
              </a:solidFill>
            </a:endParaRPr>
          </a:p>
          <a:p>
            <a:r>
              <a:rPr lang="en-IN" sz="2000" b="1">
                <a:solidFill>
                  <a:srgbClr val="0070C0"/>
                </a:solidFill>
              </a:rPr>
              <a:t>It’s a non-linear transformation that we do for inputs that we receive before </a:t>
            </a:r>
          </a:p>
          <a:p>
            <a:r>
              <a:rPr lang="en-IN" sz="2000" b="1">
                <a:solidFill>
                  <a:srgbClr val="0070C0"/>
                </a:solidFill>
              </a:rPr>
              <a:t>sending them to the next layer or neuron.</a:t>
            </a:r>
          </a:p>
          <a:p>
            <a:endParaRPr lang="en-IN" sz="2000" b="1">
              <a:solidFill>
                <a:srgbClr val="0070C0"/>
              </a:solidFill>
            </a:endParaRPr>
          </a:p>
          <a:p>
            <a:r>
              <a:rPr lang="en-IN" sz="2000" b="1">
                <a:solidFill>
                  <a:srgbClr val="0070C0"/>
                </a:solidFill>
              </a:rPr>
              <a:t>Convolution is a linear operation with operations like element wise matrix </a:t>
            </a:r>
          </a:p>
          <a:p>
            <a:r>
              <a:rPr lang="en-IN" sz="2000" b="1">
                <a:solidFill>
                  <a:srgbClr val="0070C0"/>
                </a:solidFill>
              </a:rPr>
              <a:t>multiplication and addition.  However, the real-world data that the CNN has to learn </a:t>
            </a:r>
          </a:p>
          <a:p>
            <a:r>
              <a:rPr lang="en-IN" sz="2000" b="1">
                <a:solidFill>
                  <a:srgbClr val="0070C0"/>
                </a:solidFill>
              </a:rPr>
              <a:t>will be non-linear. This can be accounted for with an operation like ReLU, tanh or </a:t>
            </a:r>
          </a:p>
          <a:p>
            <a:r>
              <a:rPr lang="en-IN" sz="2000" b="1">
                <a:solidFill>
                  <a:srgbClr val="0070C0"/>
                </a:solidFill>
              </a:rPr>
              <a:t>Sigmoid. </a:t>
            </a:r>
          </a:p>
          <a:p>
            <a:endParaRPr lang="en-IN" sz="2000" b="1">
              <a:solidFill>
                <a:srgbClr val="0070C0"/>
              </a:solidFill>
            </a:endParaRPr>
          </a:p>
          <a:p>
            <a:r>
              <a:rPr lang="en-IN" sz="2000" b="1">
                <a:solidFill>
                  <a:srgbClr val="0070C0"/>
                </a:solidFill>
              </a:rPr>
              <a:t>Activation functions applied onto your feature maps basically increase non-linearity </a:t>
            </a:r>
          </a:p>
          <a:p>
            <a:r>
              <a:rPr lang="en-IN" sz="2000" b="1">
                <a:solidFill>
                  <a:srgbClr val="0070C0"/>
                </a:solidFill>
              </a:rPr>
              <a:t>nn the network.</a:t>
            </a:r>
            <a:r>
              <a:rPr lang="en-IN"/>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Sigmoid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p:cNvPicPr>
            <a:picLocks noChangeAspect="1" noChangeArrowheads="1"/>
          </p:cNvPicPr>
          <p:nvPr/>
        </p:nvPicPr>
        <p:blipFill>
          <a:blip r:embed="rId2"/>
          <a:srcRect/>
          <a:stretch>
            <a:fillRect/>
          </a:stretch>
        </p:blipFill>
        <p:spPr bwMode="auto">
          <a:xfrm>
            <a:off x="500034" y="1142984"/>
            <a:ext cx="8165848" cy="4429156"/>
          </a:xfrm>
          <a:prstGeom prst="rect">
            <a:avLst/>
          </a:prstGeom>
          <a:noFill/>
          <a:ln w="9525">
            <a:noFill/>
            <a:miter lim="800000"/>
            <a:headEnd/>
            <a:tailEnd/>
          </a:ln>
          <a:effectLst/>
        </p:spPr>
      </p:pic>
      <p:sp>
        <p:nvSpPr>
          <p:cNvPr id="7" name="TextBox 6"/>
          <p:cNvSpPr txBox="1"/>
          <p:nvPr/>
        </p:nvSpPr>
        <p:spPr>
          <a:xfrm>
            <a:off x="1442448" y="5957848"/>
            <a:ext cx="6129948" cy="400110"/>
          </a:xfrm>
          <a:prstGeom prst="rect">
            <a:avLst/>
          </a:prstGeom>
          <a:noFill/>
        </p:spPr>
        <p:txBody>
          <a:bodyPr wrap="none" rtlCol="0">
            <a:spAutoFit/>
          </a:bodyPr>
          <a:lstStyle/>
          <a:p>
            <a:r>
              <a:rPr lang="en-IN" sz="2000" b="1">
                <a:solidFill>
                  <a:srgbClr val="0070C0"/>
                </a:solidFill>
              </a:rPr>
              <a:t>Constricts any real number input value between 0 and 1</a:t>
            </a:r>
          </a:p>
        </p:txBody>
      </p:sp>
      <p:sp>
        <p:nvSpPr>
          <p:cNvPr id="8" name="TextBox 7"/>
          <p:cNvSpPr txBox="1"/>
          <p:nvPr/>
        </p:nvSpPr>
        <p:spPr>
          <a:xfrm>
            <a:off x="7274418" y="6580727"/>
            <a:ext cx="1869614" cy="307777"/>
          </a:xfrm>
          <a:prstGeom prst="rect">
            <a:avLst/>
          </a:prstGeom>
          <a:noFill/>
        </p:spPr>
        <p:txBody>
          <a:bodyPr wrap="none" rtlCol="0">
            <a:spAutoFit/>
          </a:bodyPr>
          <a:lstStyle/>
          <a:p>
            <a:r>
              <a:rPr lang="en-IN" sz="1400">
                <a:solidFill>
                  <a:schemeClr val="tx1">
                    <a:lumMod val="75000"/>
                    <a:lumOff val="25000"/>
                  </a:schemeClr>
                </a:solidFill>
              </a:rPr>
              <a:t>Source: 3 Blue 1 Brown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143000"/>
          </a:xfrm>
        </p:spPr>
        <p:txBody>
          <a:bodyPr>
            <a:normAutofit/>
          </a:bodyPr>
          <a:lstStyle/>
          <a:p>
            <a:r>
              <a:rPr lang="en-IN" b="1" dirty="0">
                <a:solidFill>
                  <a:srgbClr val="FF9900"/>
                </a:solidFill>
              </a:rPr>
              <a:t>What are Neural Networks</a:t>
            </a:r>
          </a:p>
        </p:txBody>
      </p:sp>
      <p:sp>
        <p:nvSpPr>
          <p:cNvPr id="5" name="TextBox 4"/>
          <p:cNvSpPr txBox="1"/>
          <p:nvPr/>
        </p:nvSpPr>
        <p:spPr>
          <a:xfrm>
            <a:off x="214314" y="1285860"/>
            <a:ext cx="8786842" cy="1323439"/>
          </a:xfrm>
          <a:prstGeom prst="rect">
            <a:avLst/>
          </a:prstGeom>
          <a:noFill/>
        </p:spPr>
        <p:txBody>
          <a:bodyPr wrap="square" rtlCol="0">
            <a:spAutoFit/>
          </a:bodyPr>
          <a:lstStyle/>
          <a:p>
            <a:r>
              <a:rPr lang="en-IN" sz="2000" b="1" dirty="0">
                <a:solidFill>
                  <a:srgbClr val="0070C0"/>
                </a:solidFill>
              </a:rPr>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a:t>
            </a:r>
          </a:p>
        </p:txBody>
      </p:sp>
      <p:pic>
        <p:nvPicPr>
          <p:cNvPr id="7" name="Picture 6" descr="Neural Network_1.png"/>
          <p:cNvPicPr>
            <a:picLocks noChangeAspect="1"/>
          </p:cNvPicPr>
          <p:nvPr/>
        </p:nvPicPr>
        <p:blipFill>
          <a:blip r:embed="rId2"/>
          <a:srcRect t="16949"/>
          <a:stretch>
            <a:fillRect/>
          </a:stretch>
        </p:blipFill>
        <p:spPr>
          <a:xfrm>
            <a:off x="571472" y="2714620"/>
            <a:ext cx="8143932" cy="4021974"/>
          </a:xfrm>
          <a:prstGeom prst="rect">
            <a:avLst/>
          </a:prstGeom>
        </p:spPr>
      </p:pic>
      <p:sp>
        <p:nvSpPr>
          <p:cNvPr id="8" name="TextBox 7"/>
          <p:cNvSpPr txBox="1"/>
          <p:nvPr/>
        </p:nvSpPr>
        <p:spPr>
          <a:xfrm>
            <a:off x="7651307" y="6550247"/>
            <a:ext cx="1421287" cy="307777"/>
          </a:xfrm>
          <a:prstGeom prst="rect">
            <a:avLst/>
          </a:prstGeom>
          <a:noFill/>
        </p:spPr>
        <p:txBody>
          <a:bodyPr wrap="none" rtlCol="0">
            <a:spAutoFit/>
          </a:bodyPr>
          <a:lstStyle/>
          <a:p>
            <a:r>
              <a:rPr lang="en-IN" sz="1400" dirty="0">
                <a:solidFill>
                  <a:schemeClr val="tx1">
                    <a:lumMod val="75000"/>
                    <a:lumOff val="25000"/>
                  </a:schemeClr>
                </a:solidFill>
              </a:rPr>
              <a:t>Source: IBM.com</a:t>
            </a:r>
          </a:p>
        </p:txBody>
      </p:sp>
      <p:cxnSp>
        <p:nvCxnSpPr>
          <p:cNvPr id="6" name="Straight Connector 5"/>
          <p:cNvCxnSpPr/>
          <p:nvPr/>
        </p:nvCxnSpPr>
        <p:spPr>
          <a:xfrm>
            <a:off x="423992" y="943418"/>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tanh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442448" y="5957848"/>
            <a:ext cx="6208494" cy="400110"/>
          </a:xfrm>
          <a:prstGeom prst="rect">
            <a:avLst/>
          </a:prstGeom>
          <a:noFill/>
        </p:spPr>
        <p:txBody>
          <a:bodyPr wrap="none" rtlCol="0">
            <a:spAutoFit/>
          </a:bodyPr>
          <a:lstStyle/>
          <a:p>
            <a:r>
              <a:rPr lang="en-IN" sz="2000" b="1">
                <a:solidFill>
                  <a:srgbClr val="0070C0"/>
                </a:solidFill>
              </a:rPr>
              <a:t>Constricts any real number input value between -1 and 1</a:t>
            </a:r>
          </a:p>
        </p:txBody>
      </p:sp>
      <p:pic>
        <p:nvPicPr>
          <p:cNvPr id="8" name="Picture 7" descr="tanh.png"/>
          <p:cNvPicPr>
            <a:picLocks noChangeAspect="1"/>
          </p:cNvPicPr>
          <p:nvPr/>
        </p:nvPicPr>
        <p:blipFill>
          <a:blip r:embed="rId2"/>
          <a:stretch>
            <a:fillRect/>
          </a:stretch>
        </p:blipFill>
        <p:spPr>
          <a:xfrm>
            <a:off x="285752" y="964424"/>
            <a:ext cx="8715404" cy="4800281"/>
          </a:xfrm>
          <a:prstGeom prst="rect">
            <a:avLst/>
          </a:prstGeom>
        </p:spPr>
      </p:pic>
      <p:pic>
        <p:nvPicPr>
          <p:cNvPr id="9" name="Picture 8" descr="tanh1.png"/>
          <p:cNvPicPr>
            <a:picLocks noChangeAspect="1"/>
          </p:cNvPicPr>
          <p:nvPr/>
        </p:nvPicPr>
        <p:blipFill>
          <a:blip r:embed="rId3"/>
          <a:srcRect t="39510" b="26923"/>
          <a:stretch>
            <a:fillRect/>
          </a:stretch>
        </p:blipFill>
        <p:spPr>
          <a:xfrm>
            <a:off x="5206636" y="4357694"/>
            <a:ext cx="3865958" cy="1214446"/>
          </a:xfrm>
          <a:prstGeom prst="rect">
            <a:avLst/>
          </a:prstGeom>
          <a:ln w="19050">
            <a:solidFill>
              <a:schemeClr val="tx1">
                <a:lumMod val="95000"/>
                <a:lumOff val="5000"/>
              </a:schemeClr>
            </a:solidFill>
          </a:ln>
        </p:spPr>
      </p:pic>
      <p:sp>
        <p:nvSpPr>
          <p:cNvPr id="10" name="TextBox 9"/>
          <p:cNvSpPr txBox="1"/>
          <p:nvPr/>
        </p:nvSpPr>
        <p:spPr>
          <a:xfrm>
            <a:off x="7429660" y="6580727"/>
            <a:ext cx="1785810" cy="307777"/>
          </a:xfrm>
          <a:prstGeom prst="rect">
            <a:avLst/>
          </a:prstGeom>
          <a:noFill/>
        </p:spPr>
        <p:txBody>
          <a:bodyPr wrap="none" rtlCol="0">
            <a:spAutoFit/>
          </a:bodyPr>
          <a:lstStyle/>
          <a:p>
            <a:r>
              <a:rPr lang="en-IN" sz="1400">
                <a:solidFill>
                  <a:schemeClr val="tx1">
                    <a:lumMod val="75000"/>
                    <a:lumOff val="25000"/>
                  </a:schemeClr>
                </a:solidFill>
              </a:rPr>
              <a:t>Source: Wikipedia.org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ReLU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714348" y="6143644"/>
            <a:ext cx="8026813" cy="400110"/>
          </a:xfrm>
          <a:prstGeom prst="rect">
            <a:avLst/>
          </a:prstGeom>
          <a:noFill/>
        </p:spPr>
        <p:txBody>
          <a:bodyPr wrap="none" rtlCol="0">
            <a:spAutoFit/>
          </a:bodyPr>
          <a:lstStyle/>
          <a:p>
            <a:r>
              <a:rPr lang="en-IN" sz="2000" b="1">
                <a:solidFill>
                  <a:srgbClr val="0070C0"/>
                </a:solidFill>
              </a:rPr>
              <a:t>Converts the negative inputs to zero and retains the positive inputs as it is</a:t>
            </a:r>
          </a:p>
        </p:txBody>
      </p:sp>
      <p:pic>
        <p:nvPicPr>
          <p:cNvPr id="12" name="Picture 11" descr="ReLu.png"/>
          <p:cNvPicPr>
            <a:picLocks noChangeAspect="1"/>
          </p:cNvPicPr>
          <p:nvPr/>
        </p:nvPicPr>
        <p:blipFill>
          <a:blip r:embed="rId2"/>
          <a:stretch>
            <a:fillRect/>
          </a:stretch>
        </p:blipFill>
        <p:spPr>
          <a:xfrm>
            <a:off x="2249702" y="1071546"/>
            <a:ext cx="4679752" cy="4857784"/>
          </a:xfrm>
          <a:prstGeom prst="rect">
            <a:avLst/>
          </a:prstGeom>
        </p:spPr>
      </p:pic>
      <p:sp>
        <p:nvSpPr>
          <p:cNvPr id="14" name="TextBox 13"/>
          <p:cNvSpPr txBox="1"/>
          <p:nvPr/>
        </p:nvSpPr>
        <p:spPr>
          <a:xfrm>
            <a:off x="7274418" y="6580727"/>
            <a:ext cx="1943865" cy="307777"/>
          </a:xfrm>
          <a:prstGeom prst="rect">
            <a:avLst/>
          </a:prstGeom>
          <a:noFill/>
        </p:spPr>
        <p:txBody>
          <a:bodyPr wrap="none" rtlCol="0">
            <a:spAutoFit/>
          </a:bodyPr>
          <a:lstStyle/>
          <a:p>
            <a:r>
              <a:rPr lang="en-IN" sz="1400">
                <a:solidFill>
                  <a:schemeClr val="tx1">
                    <a:lumMod val="75000"/>
                    <a:lumOff val="25000"/>
                  </a:schemeClr>
                </a:solidFill>
              </a:rPr>
              <a:t>Source: Simplilearn.com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ReLU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p:cNvPicPr>
            <a:picLocks noChangeAspect="1" noChangeArrowheads="1"/>
          </p:cNvPicPr>
          <p:nvPr/>
        </p:nvPicPr>
        <p:blipFill>
          <a:blip r:embed="rId2"/>
          <a:srcRect/>
          <a:stretch>
            <a:fillRect/>
          </a:stretch>
        </p:blipFill>
        <p:spPr bwMode="auto">
          <a:xfrm>
            <a:off x="1519257" y="1000108"/>
            <a:ext cx="5986271" cy="2900363"/>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376384" y="4000500"/>
            <a:ext cx="6267450" cy="2857500"/>
          </a:xfrm>
          <a:prstGeom prst="rect">
            <a:avLst/>
          </a:prstGeom>
          <a:noFill/>
          <a:ln w="9525">
            <a:noFill/>
            <a:miter lim="800000"/>
            <a:headEnd/>
            <a:tailEnd/>
          </a:ln>
          <a:effectLst/>
        </p:spPr>
      </p:pic>
      <p:sp>
        <p:nvSpPr>
          <p:cNvPr id="9" name="TextBox 8"/>
          <p:cNvSpPr txBox="1"/>
          <p:nvPr/>
        </p:nvSpPr>
        <p:spPr>
          <a:xfrm>
            <a:off x="6637905" y="6580727"/>
            <a:ext cx="2577565" cy="307777"/>
          </a:xfrm>
          <a:prstGeom prst="rect">
            <a:avLst/>
          </a:prstGeom>
          <a:noFill/>
        </p:spPr>
        <p:txBody>
          <a:bodyPr wrap="none" rtlCol="0">
            <a:spAutoFit/>
          </a:bodyPr>
          <a:lstStyle/>
          <a:p>
            <a:r>
              <a:rPr lang="en-IN" sz="1400">
                <a:solidFill>
                  <a:schemeClr val="tx1">
                    <a:lumMod val="75000"/>
                    <a:lumOff val="25000"/>
                  </a:schemeClr>
                </a:solidFill>
              </a:rPr>
              <a:t>Source: </a:t>
            </a:r>
            <a:r>
              <a:rPr lang="en-IN" sz="1400"/>
              <a:t>towardsdatascience.com</a:t>
            </a:r>
            <a:endParaRPr lang="en-IN" sz="1400">
              <a:solidFill>
                <a:schemeClr val="tx1">
                  <a:lumMod val="75000"/>
                  <a:lumOff val="2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ReLU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p:cNvPicPr>
            <a:picLocks noChangeAspect="1" noChangeArrowheads="1"/>
          </p:cNvPicPr>
          <p:nvPr/>
        </p:nvPicPr>
        <p:blipFill>
          <a:blip r:embed="rId2"/>
          <a:srcRect/>
          <a:stretch>
            <a:fillRect/>
          </a:stretch>
        </p:blipFill>
        <p:spPr bwMode="auto">
          <a:xfrm>
            <a:off x="1285852" y="1071546"/>
            <a:ext cx="6719450" cy="5500726"/>
          </a:xfrm>
          <a:prstGeom prst="rect">
            <a:avLst/>
          </a:prstGeom>
          <a:noFill/>
          <a:ln w="9525">
            <a:noFill/>
            <a:miter lim="800000"/>
            <a:headEnd/>
            <a:tailEnd/>
          </a:ln>
          <a:effectLst/>
        </p:spPr>
      </p:pic>
      <p:sp>
        <p:nvSpPr>
          <p:cNvPr id="8" name="TextBox 7"/>
          <p:cNvSpPr txBox="1"/>
          <p:nvPr/>
        </p:nvSpPr>
        <p:spPr>
          <a:xfrm>
            <a:off x="6637905" y="6580727"/>
            <a:ext cx="2577565" cy="307777"/>
          </a:xfrm>
          <a:prstGeom prst="rect">
            <a:avLst/>
          </a:prstGeom>
          <a:noFill/>
        </p:spPr>
        <p:txBody>
          <a:bodyPr wrap="none" rtlCol="0">
            <a:spAutoFit/>
          </a:bodyPr>
          <a:lstStyle/>
          <a:p>
            <a:r>
              <a:rPr lang="en-IN" sz="1400">
                <a:solidFill>
                  <a:schemeClr val="tx1">
                    <a:lumMod val="75000"/>
                    <a:lumOff val="25000"/>
                  </a:schemeClr>
                </a:solidFill>
              </a:rPr>
              <a:t>Source: </a:t>
            </a:r>
            <a:r>
              <a:rPr lang="en-IN" sz="1400"/>
              <a:t>towardsdatascience.com</a:t>
            </a:r>
            <a:endParaRPr lang="en-IN" sz="1400">
              <a:solidFill>
                <a:schemeClr val="tx1">
                  <a:lumMod val="75000"/>
                  <a:lumOff val="25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Pooling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99328" y="1142984"/>
            <a:ext cx="9187580" cy="2677656"/>
          </a:xfrm>
          <a:prstGeom prst="rect">
            <a:avLst/>
          </a:prstGeom>
          <a:noFill/>
        </p:spPr>
        <p:txBody>
          <a:bodyPr wrap="none" rtlCol="0">
            <a:spAutoFit/>
          </a:bodyPr>
          <a:lstStyle/>
          <a:p>
            <a:r>
              <a:rPr lang="en-IN" sz="2000" b="1">
                <a:solidFill>
                  <a:srgbClr val="0070C0"/>
                </a:solidFill>
              </a:rPr>
              <a:t>Pooling is a down-sampling operation that reduces the dimentionality of the feature </a:t>
            </a:r>
          </a:p>
          <a:p>
            <a:r>
              <a:rPr lang="en-IN" sz="2000" b="1">
                <a:solidFill>
                  <a:srgbClr val="0070C0"/>
                </a:solidFill>
              </a:rPr>
              <a:t>Map. </a:t>
            </a:r>
          </a:p>
          <a:p>
            <a:endParaRPr lang="en-IN" sz="1400" b="1">
              <a:solidFill>
                <a:srgbClr val="0070C0"/>
              </a:solidFill>
            </a:endParaRPr>
          </a:p>
          <a:p>
            <a:r>
              <a:rPr lang="en-IN" sz="2000" b="1">
                <a:solidFill>
                  <a:srgbClr val="0070C0"/>
                </a:solidFill>
              </a:rPr>
              <a:t>Pooling gradually reduces the spatial dimension of the representation to reduce the </a:t>
            </a:r>
          </a:p>
          <a:p>
            <a:r>
              <a:rPr lang="en-IN" sz="2000" b="1">
                <a:solidFill>
                  <a:srgbClr val="0070C0"/>
                </a:solidFill>
              </a:rPr>
              <a:t>computations in the network, as well as to prevent overfitting. It does not involve </a:t>
            </a:r>
          </a:p>
          <a:p>
            <a:r>
              <a:rPr lang="en-IN" sz="2000" b="1">
                <a:solidFill>
                  <a:srgbClr val="0070C0"/>
                </a:solidFill>
              </a:rPr>
              <a:t>any parameter and hence no training is required.</a:t>
            </a:r>
          </a:p>
          <a:p>
            <a:endParaRPr lang="en-IN" sz="1400" b="1">
              <a:solidFill>
                <a:srgbClr val="0070C0"/>
              </a:solidFill>
            </a:endParaRPr>
          </a:p>
          <a:p>
            <a:r>
              <a:rPr lang="en-IN" sz="2000" b="1">
                <a:solidFill>
                  <a:srgbClr val="0070C0"/>
                </a:solidFill>
              </a:rPr>
              <a:t>It reduces the image size and hance reduces the computational cost required for </a:t>
            </a:r>
          </a:p>
          <a:p>
            <a:r>
              <a:rPr lang="en-IN" sz="2000" b="1">
                <a:solidFill>
                  <a:srgbClr val="0070C0"/>
                </a:solidFill>
              </a:rPr>
              <a:t>training the neural network.</a:t>
            </a:r>
          </a:p>
        </p:txBody>
      </p:sp>
      <p:pic>
        <p:nvPicPr>
          <p:cNvPr id="6146" name="Picture 2"/>
          <p:cNvPicPr>
            <a:picLocks noChangeAspect="1" noChangeArrowheads="1"/>
          </p:cNvPicPr>
          <p:nvPr/>
        </p:nvPicPr>
        <p:blipFill>
          <a:blip r:embed="rId2"/>
          <a:srcRect/>
          <a:stretch>
            <a:fillRect/>
          </a:stretch>
        </p:blipFill>
        <p:spPr bwMode="auto">
          <a:xfrm>
            <a:off x="1500165" y="3714752"/>
            <a:ext cx="6166925" cy="2928958"/>
          </a:xfrm>
          <a:prstGeom prst="rect">
            <a:avLst/>
          </a:prstGeom>
          <a:noFill/>
          <a:ln w="9525">
            <a:noFill/>
            <a:miter lim="800000"/>
            <a:headEnd/>
            <a:tailEnd/>
          </a:ln>
          <a:effectLst/>
        </p:spPr>
      </p:pic>
      <p:sp>
        <p:nvSpPr>
          <p:cNvPr id="9" name="TextBox 8"/>
          <p:cNvSpPr txBox="1"/>
          <p:nvPr/>
        </p:nvSpPr>
        <p:spPr>
          <a:xfrm>
            <a:off x="7274418" y="6580727"/>
            <a:ext cx="1943865" cy="307777"/>
          </a:xfrm>
          <a:prstGeom prst="rect">
            <a:avLst/>
          </a:prstGeom>
          <a:noFill/>
        </p:spPr>
        <p:txBody>
          <a:bodyPr wrap="none" rtlCol="0">
            <a:spAutoFit/>
          </a:bodyPr>
          <a:lstStyle/>
          <a:p>
            <a:r>
              <a:rPr lang="en-IN" sz="1400">
                <a:solidFill>
                  <a:schemeClr val="tx1">
                    <a:lumMod val="75000"/>
                    <a:lumOff val="25000"/>
                  </a:schemeClr>
                </a:solidFill>
              </a:rPr>
              <a:t>Source: Simplilearn.com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Pooling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99328" y="1275694"/>
            <a:ext cx="9164047" cy="1631216"/>
          </a:xfrm>
          <a:prstGeom prst="rect">
            <a:avLst/>
          </a:prstGeom>
          <a:noFill/>
        </p:spPr>
        <p:txBody>
          <a:bodyPr wrap="none" rtlCol="0">
            <a:spAutoFit/>
          </a:bodyPr>
          <a:lstStyle/>
          <a:p>
            <a:r>
              <a:rPr lang="en-IN" sz="2000" b="1">
                <a:solidFill>
                  <a:srgbClr val="0070C0"/>
                </a:solidFill>
              </a:rPr>
              <a:t>Max-pooling: It chooses the most significant element from the feature map. The </a:t>
            </a:r>
          </a:p>
          <a:p>
            <a:r>
              <a:rPr lang="en-IN" sz="2000" b="1">
                <a:solidFill>
                  <a:srgbClr val="0070C0"/>
                </a:solidFill>
              </a:rPr>
              <a:t>feature map’s significant features are stored in the resulting max-pooled layer. It is </a:t>
            </a:r>
          </a:p>
          <a:p>
            <a:r>
              <a:rPr lang="en-IN" sz="2000" b="1">
                <a:solidFill>
                  <a:srgbClr val="0070C0"/>
                </a:solidFill>
              </a:rPr>
              <a:t>the most popular method since it produces the best outcomes.</a:t>
            </a:r>
          </a:p>
          <a:p>
            <a:pPr>
              <a:buFont typeface="Arial" pitchFamily="34" charset="0"/>
              <a:buChar char="•"/>
            </a:pPr>
            <a:endParaRPr lang="en-IN" sz="2000" b="1">
              <a:solidFill>
                <a:srgbClr val="0070C0"/>
              </a:solidFill>
            </a:endParaRPr>
          </a:p>
          <a:p>
            <a:r>
              <a:rPr lang="en-IN" sz="2000" b="1">
                <a:solidFill>
                  <a:srgbClr val="0070C0"/>
                </a:solidFill>
              </a:rPr>
              <a:t>Average pooling: It entails calculating the average for each region of the feature map</a:t>
            </a:r>
          </a:p>
        </p:txBody>
      </p:sp>
      <p:pic>
        <p:nvPicPr>
          <p:cNvPr id="7170" name="Picture 2"/>
          <p:cNvPicPr>
            <a:picLocks noChangeAspect="1" noChangeArrowheads="1"/>
          </p:cNvPicPr>
          <p:nvPr/>
        </p:nvPicPr>
        <p:blipFill>
          <a:blip r:embed="rId2"/>
          <a:srcRect/>
          <a:stretch>
            <a:fillRect/>
          </a:stretch>
        </p:blipFill>
        <p:spPr bwMode="auto">
          <a:xfrm>
            <a:off x="1857356" y="2839908"/>
            <a:ext cx="5286412" cy="3875240"/>
          </a:xfrm>
          <a:prstGeom prst="rect">
            <a:avLst/>
          </a:prstGeom>
          <a:noFill/>
          <a:ln w="9525">
            <a:noFill/>
            <a:miter lim="800000"/>
            <a:headEnd/>
            <a:tailEnd/>
          </a:ln>
          <a:effectLst/>
        </p:spPr>
      </p:pic>
      <p:sp>
        <p:nvSpPr>
          <p:cNvPr id="10" name="TextBox 9"/>
          <p:cNvSpPr txBox="1"/>
          <p:nvPr/>
        </p:nvSpPr>
        <p:spPr>
          <a:xfrm>
            <a:off x="7456270" y="6580727"/>
            <a:ext cx="1759200" cy="307777"/>
          </a:xfrm>
          <a:prstGeom prst="rect">
            <a:avLst/>
          </a:prstGeom>
          <a:noFill/>
        </p:spPr>
        <p:txBody>
          <a:bodyPr wrap="none" rtlCol="0">
            <a:spAutoFit/>
          </a:bodyPr>
          <a:lstStyle/>
          <a:p>
            <a:r>
              <a:rPr lang="en-IN" sz="1400">
                <a:solidFill>
                  <a:schemeClr val="tx1">
                    <a:lumMod val="75000"/>
                    <a:lumOff val="25000"/>
                  </a:schemeClr>
                </a:solidFill>
              </a:rPr>
              <a:t>Source: Springer.com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Pooling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7456270" y="6580727"/>
            <a:ext cx="1759200" cy="307777"/>
          </a:xfrm>
          <a:prstGeom prst="rect">
            <a:avLst/>
          </a:prstGeom>
          <a:noFill/>
        </p:spPr>
        <p:txBody>
          <a:bodyPr wrap="none" rtlCol="0">
            <a:spAutoFit/>
          </a:bodyPr>
          <a:lstStyle/>
          <a:p>
            <a:r>
              <a:rPr lang="en-IN" sz="1400">
                <a:solidFill>
                  <a:schemeClr val="tx1">
                    <a:lumMod val="75000"/>
                    <a:lumOff val="25000"/>
                  </a:schemeClr>
                </a:solidFill>
              </a:rPr>
              <a:t>Source: Springer.com</a:t>
            </a:r>
          </a:p>
        </p:txBody>
      </p:sp>
      <p:pic>
        <p:nvPicPr>
          <p:cNvPr id="9218" name="Picture 2"/>
          <p:cNvPicPr>
            <a:picLocks noChangeAspect="1" noChangeArrowheads="1"/>
          </p:cNvPicPr>
          <p:nvPr/>
        </p:nvPicPr>
        <p:blipFill>
          <a:blip r:embed="rId2"/>
          <a:srcRect/>
          <a:stretch>
            <a:fillRect/>
          </a:stretch>
        </p:blipFill>
        <p:spPr bwMode="auto">
          <a:xfrm>
            <a:off x="281018" y="1142984"/>
            <a:ext cx="8648700" cy="4229100"/>
          </a:xfrm>
          <a:prstGeom prst="rect">
            <a:avLst/>
          </a:prstGeom>
          <a:noFill/>
          <a:ln w="9525">
            <a:noFill/>
            <a:miter lim="800000"/>
            <a:headEnd/>
            <a:tailEnd/>
          </a:ln>
          <a:effectLst/>
        </p:spPr>
      </p:pic>
      <p:sp>
        <p:nvSpPr>
          <p:cNvPr id="9" name="TextBox 8"/>
          <p:cNvSpPr txBox="1"/>
          <p:nvPr/>
        </p:nvSpPr>
        <p:spPr>
          <a:xfrm>
            <a:off x="67971" y="5715016"/>
            <a:ext cx="9144235" cy="707886"/>
          </a:xfrm>
          <a:prstGeom prst="rect">
            <a:avLst/>
          </a:prstGeom>
          <a:noFill/>
        </p:spPr>
        <p:txBody>
          <a:bodyPr wrap="none" rtlCol="0">
            <a:spAutoFit/>
          </a:bodyPr>
          <a:lstStyle/>
          <a:p>
            <a:r>
              <a:rPr lang="en-IN" sz="2000" b="1">
                <a:solidFill>
                  <a:srgbClr val="0070C0"/>
                </a:solidFill>
              </a:rPr>
              <a:t>One more advantage of Max-Pooling is that it enhances the features that have been </a:t>
            </a:r>
          </a:p>
          <a:p>
            <a:r>
              <a:rPr lang="en-IN" sz="2000" b="1">
                <a:solidFill>
                  <a:srgbClr val="0070C0"/>
                </a:solidFill>
              </a:rPr>
              <a:t>extracted from the convolution layer.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Flattening</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99328" y="1275694"/>
            <a:ext cx="8830390" cy="1323439"/>
          </a:xfrm>
          <a:prstGeom prst="rect">
            <a:avLst/>
          </a:prstGeom>
          <a:noFill/>
        </p:spPr>
        <p:txBody>
          <a:bodyPr wrap="square" rtlCol="0">
            <a:spAutoFit/>
          </a:bodyPr>
          <a:lstStyle/>
          <a:p>
            <a:r>
              <a:rPr lang="en-IN" sz="2000" b="1">
                <a:solidFill>
                  <a:srgbClr val="0070C0"/>
                </a:solidFill>
              </a:rPr>
              <a:t>Flattening is converting the data into a 1-dimensional array for inputting it to the next layer. We flatten the output of the convolutional layers to create a single long feature vector. And it is connected to the final classification model, which is called a fully connected layer.</a:t>
            </a:r>
          </a:p>
        </p:txBody>
      </p:sp>
      <p:sp>
        <p:nvSpPr>
          <p:cNvPr id="10" name="TextBox 9"/>
          <p:cNvSpPr txBox="1"/>
          <p:nvPr/>
        </p:nvSpPr>
        <p:spPr>
          <a:xfrm>
            <a:off x="6637905" y="6580727"/>
            <a:ext cx="2577565" cy="307777"/>
          </a:xfrm>
          <a:prstGeom prst="rect">
            <a:avLst/>
          </a:prstGeom>
          <a:noFill/>
        </p:spPr>
        <p:txBody>
          <a:bodyPr wrap="none" rtlCol="0">
            <a:spAutoFit/>
          </a:bodyPr>
          <a:lstStyle/>
          <a:p>
            <a:r>
              <a:rPr lang="en-IN" sz="1400">
                <a:solidFill>
                  <a:schemeClr val="tx1">
                    <a:lumMod val="75000"/>
                    <a:lumOff val="25000"/>
                  </a:schemeClr>
                </a:solidFill>
              </a:rPr>
              <a:t>Source: towardsdatascience.com</a:t>
            </a:r>
          </a:p>
        </p:txBody>
      </p:sp>
      <p:pic>
        <p:nvPicPr>
          <p:cNvPr id="8194" name="Picture 2"/>
          <p:cNvPicPr>
            <a:picLocks noChangeAspect="1" noChangeArrowheads="1"/>
          </p:cNvPicPr>
          <p:nvPr/>
        </p:nvPicPr>
        <p:blipFill>
          <a:blip r:embed="rId2"/>
          <a:srcRect/>
          <a:stretch>
            <a:fillRect/>
          </a:stretch>
        </p:blipFill>
        <p:spPr bwMode="auto">
          <a:xfrm>
            <a:off x="1050756" y="2643182"/>
            <a:ext cx="7021706" cy="378621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Fully Connected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142844" y="1385249"/>
            <a:ext cx="9001156" cy="4401205"/>
          </a:xfrm>
          <a:prstGeom prst="rect">
            <a:avLst/>
          </a:prstGeom>
          <a:noFill/>
        </p:spPr>
        <p:txBody>
          <a:bodyPr wrap="square" rtlCol="0">
            <a:spAutoFit/>
          </a:bodyPr>
          <a:lstStyle/>
          <a:p>
            <a:r>
              <a:rPr lang="en-IN" sz="2000" b="1">
                <a:solidFill>
                  <a:srgbClr val="0070C0"/>
                </a:solidFill>
              </a:rPr>
              <a:t>The fully connected layer is a traditional Multi-Layer Perceptron. The flattened </a:t>
            </a:r>
          </a:p>
          <a:p>
            <a:r>
              <a:rPr lang="en-IN" sz="2000" b="1">
                <a:solidFill>
                  <a:srgbClr val="0070C0"/>
                </a:solidFill>
              </a:rPr>
              <a:t>output is fed to a feed-forward neural network and backpropagation is applied to </a:t>
            </a:r>
          </a:p>
          <a:p>
            <a:r>
              <a:rPr lang="en-IN" sz="2000" b="1">
                <a:solidFill>
                  <a:srgbClr val="0070C0"/>
                </a:solidFill>
              </a:rPr>
              <a:t>every iteration of training.</a:t>
            </a:r>
          </a:p>
          <a:p>
            <a:endParaRPr lang="en-IN" sz="2000" b="1">
              <a:solidFill>
                <a:srgbClr val="0070C0"/>
              </a:solidFill>
            </a:endParaRPr>
          </a:p>
          <a:p>
            <a:r>
              <a:rPr lang="en-IN" sz="2000" b="1">
                <a:solidFill>
                  <a:srgbClr val="0070C0"/>
                </a:solidFill>
              </a:rPr>
              <a:t>Fully connected means every neuron in the previous layer connects to every neuron in the next layer.  Every activation unit in the next layer is coupled to all of the inputs from this layer.</a:t>
            </a:r>
          </a:p>
          <a:p>
            <a:endParaRPr lang="en-IN" sz="2000" b="1">
              <a:solidFill>
                <a:srgbClr val="0070C0"/>
              </a:solidFill>
            </a:endParaRPr>
          </a:p>
          <a:p>
            <a:r>
              <a:rPr lang="en-IN" sz="2000" b="1">
                <a:solidFill>
                  <a:srgbClr val="0070C0"/>
                </a:solidFill>
              </a:rPr>
              <a:t>Over a series of epochs, the fully connected layer can distinguish between dominating and certain low-level features in images and classify them. This layer assigns random weights to the inputs and predicts a suitable label.</a:t>
            </a:r>
          </a:p>
          <a:p>
            <a:endParaRPr lang="en-IN" sz="2000" b="1">
              <a:solidFill>
                <a:srgbClr val="0070C0"/>
              </a:solidFill>
            </a:endParaRPr>
          </a:p>
          <a:p>
            <a:r>
              <a:rPr lang="en-IN" sz="2000" b="1">
                <a:solidFill>
                  <a:srgbClr val="0070C0"/>
                </a:solidFill>
              </a:rPr>
              <a:t>The last layer of this network is called output layer which uses a classifier. The classifier is usually a softmax activation function.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Fully Connected Layer</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819429" y="6580727"/>
            <a:ext cx="2396041" cy="307777"/>
          </a:xfrm>
          <a:prstGeom prst="rect">
            <a:avLst/>
          </a:prstGeom>
          <a:noFill/>
        </p:spPr>
        <p:txBody>
          <a:bodyPr wrap="none" rtlCol="0">
            <a:spAutoFit/>
          </a:bodyPr>
          <a:lstStyle/>
          <a:p>
            <a:r>
              <a:rPr lang="en-IN" sz="1400">
                <a:solidFill>
                  <a:schemeClr val="tx1">
                    <a:lumMod val="75000"/>
                    <a:lumOff val="25000"/>
                  </a:schemeClr>
                </a:solidFill>
              </a:rPr>
              <a:t>Source: superdatascience.com</a:t>
            </a:r>
          </a:p>
        </p:txBody>
      </p:sp>
      <p:pic>
        <p:nvPicPr>
          <p:cNvPr id="8" name="Picture 7" descr="fully_connected_layer_1.png"/>
          <p:cNvPicPr>
            <a:picLocks noChangeAspect="1"/>
          </p:cNvPicPr>
          <p:nvPr/>
        </p:nvPicPr>
        <p:blipFill>
          <a:blip r:embed="rId2"/>
          <a:srcRect r="7812"/>
          <a:stretch>
            <a:fillRect/>
          </a:stretch>
        </p:blipFill>
        <p:spPr>
          <a:xfrm>
            <a:off x="0" y="1372884"/>
            <a:ext cx="9144000" cy="49505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Autofit/>
          </a:bodyPr>
          <a:lstStyle/>
          <a:p>
            <a:r>
              <a:rPr lang="en-IN" sz="3600" b="1" dirty="0">
                <a:solidFill>
                  <a:srgbClr val="FF9900"/>
                </a:solidFill>
              </a:rPr>
              <a:t>Components of a Neural Network</a:t>
            </a:r>
          </a:p>
        </p:txBody>
      </p:sp>
      <p:sp>
        <p:nvSpPr>
          <p:cNvPr id="8" name="TextBox 7"/>
          <p:cNvSpPr txBox="1"/>
          <p:nvPr/>
        </p:nvSpPr>
        <p:spPr>
          <a:xfrm>
            <a:off x="6589404" y="6580727"/>
            <a:ext cx="2577565" cy="307777"/>
          </a:xfrm>
          <a:prstGeom prst="rect">
            <a:avLst/>
          </a:prstGeom>
          <a:noFill/>
        </p:spPr>
        <p:txBody>
          <a:bodyPr wrap="none" rtlCol="0">
            <a:spAutoFit/>
          </a:bodyPr>
          <a:lstStyle/>
          <a:p>
            <a:r>
              <a:rPr lang="en-IN" sz="1400" dirty="0">
                <a:solidFill>
                  <a:schemeClr val="tx1">
                    <a:lumMod val="75000"/>
                    <a:lumOff val="25000"/>
                  </a:schemeClr>
                </a:solidFill>
              </a:rPr>
              <a:t>Source: towardsdatascience.com</a:t>
            </a:r>
          </a:p>
        </p:txBody>
      </p:sp>
      <p:sp>
        <p:nvSpPr>
          <p:cNvPr id="9" name="TextBox 8"/>
          <p:cNvSpPr txBox="1"/>
          <p:nvPr/>
        </p:nvSpPr>
        <p:spPr>
          <a:xfrm>
            <a:off x="428596" y="1056015"/>
            <a:ext cx="8715404" cy="1015663"/>
          </a:xfrm>
          <a:prstGeom prst="rect">
            <a:avLst/>
          </a:prstGeom>
          <a:noFill/>
        </p:spPr>
        <p:txBody>
          <a:bodyPr wrap="square" rtlCol="0">
            <a:spAutoFit/>
          </a:bodyPr>
          <a:lstStyle/>
          <a:p>
            <a:r>
              <a:rPr lang="en-IN" sz="2000" b="1" dirty="0">
                <a:solidFill>
                  <a:srgbClr val="0070C0"/>
                </a:solidFill>
              </a:rPr>
              <a:t>Input Layer</a:t>
            </a:r>
            <a:r>
              <a:rPr lang="en-IN" sz="2000" dirty="0">
                <a:solidFill>
                  <a:srgbClr val="0070C0"/>
                </a:solidFill>
              </a:rPr>
              <a:t>: This is where you feed your data into the network.  Each neuron in the input layer represents one feature of your data. For example, if you're working with images, each neuron might represent one pixel.</a:t>
            </a:r>
          </a:p>
        </p:txBody>
      </p:sp>
      <p:pic>
        <p:nvPicPr>
          <p:cNvPr id="10" name="Picture 9" descr="Neural Network Animation.gif"/>
          <p:cNvPicPr>
            <a:picLocks noChangeAspect="1"/>
          </p:cNvPicPr>
          <p:nvPr/>
        </p:nvPicPr>
        <p:blipFill>
          <a:blip r:embed="rId2"/>
          <a:stretch>
            <a:fillRect/>
          </a:stretch>
        </p:blipFill>
        <p:spPr>
          <a:xfrm>
            <a:off x="571472" y="2256226"/>
            <a:ext cx="8215370" cy="4244608"/>
          </a:xfrm>
          <a:prstGeom prst="rect">
            <a:avLst/>
          </a:prstGeom>
        </p:spPr>
      </p:pic>
      <p:cxnSp>
        <p:nvCxnSpPr>
          <p:cNvPr id="6" name="Straight Connector 5"/>
          <p:cNvCxnSpPr/>
          <p:nvPr/>
        </p:nvCxnSpPr>
        <p:spPr>
          <a:xfrm>
            <a:off x="583918" y="855644"/>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a:solidFill>
                  <a:srgbClr val="FF9900"/>
                </a:solidFill>
              </a:rPr>
              <a:t>Softmax Function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819429" y="6580727"/>
            <a:ext cx="2396041" cy="307777"/>
          </a:xfrm>
          <a:prstGeom prst="rect">
            <a:avLst/>
          </a:prstGeom>
          <a:noFill/>
        </p:spPr>
        <p:txBody>
          <a:bodyPr wrap="none" rtlCol="0">
            <a:spAutoFit/>
          </a:bodyPr>
          <a:lstStyle/>
          <a:p>
            <a:r>
              <a:rPr lang="en-IN" sz="1400">
                <a:solidFill>
                  <a:schemeClr val="tx1">
                    <a:lumMod val="75000"/>
                    <a:lumOff val="25000"/>
                  </a:schemeClr>
                </a:solidFill>
              </a:rPr>
              <a:t>Source: superdatascience.com</a:t>
            </a:r>
          </a:p>
        </p:txBody>
      </p:sp>
      <p:sp>
        <p:nvSpPr>
          <p:cNvPr id="10" name="TextBox 9"/>
          <p:cNvSpPr txBox="1"/>
          <p:nvPr/>
        </p:nvSpPr>
        <p:spPr>
          <a:xfrm>
            <a:off x="285720" y="1214422"/>
            <a:ext cx="8643998" cy="2554545"/>
          </a:xfrm>
          <a:prstGeom prst="rect">
            <a:avLst/>
          </a:prstGeom>
          <a:noFill/>
        </p:spPr>
        <p:txBody>
          <a:bodyPr wrap="square" rtlCol="0">
            <a:spAutoFit/>
          </a:bodyPr>
          <a:lstStyle/>
          <a:p>
            <a:r>
              <a:rPr lang="en-IN" sz="2000" b="1">
                <a:solidFill>
                  <a:srgbClr val="0070C0"/>
                </a:solidFill>
              </a:rPr>
              <a:t>Soft-max is an activation layer that is typically applied to the network’s last layer, which serves as a classifier. This layer is responsible for categorizing provided input into distinct types. A network’s non-normalized output is mapped to a probability distribution using the softmax function.</a:t>
            </a:r>
          </a:p>
          <a:p>
            <a:endParaRPr lang="en-IN" sz="2000" b="1">
              <a:solidFill>
                <a:srgbClr val="0070C0"/>
              </a:solidFill>
            </a:endParaRPr>
          </a:p>
          <a:p>
            <a:r>
              <a:rPr lang="en-IN" sz="2000" b="1">
                <a:solidFill>
                  <a:srgbClr val="0070C0"/>
                </a:solidFill>
              </a:rPr>
              <a:t>This brings the values between 0 and 1 and makes them add up to 1 (100%). The Softmax function takes a vector of scores and squashes it to a vector of values between 0 and 1 that add up to 1</a:t>
            </a:r>
          </a:p>
        </p:txBody>
      </p:sp>
      <p:pic>
        <p:nvPicPr>
          <p:cNvPr id="10242" name="Picture 2" descr="softmax"/>
          <p:cNvPicPr>
            <a:picLocks noChangeAspect="1" noChangeArrowheads="1"/>
          </p:cNvPicPr>
          <p:nvPr/>
        </p:nvPicPr>
        <p:blipFill>
          <a:blip r:embed="rId2"/>
          <a:srcRect/>
          <a:stretch>
            <a:fillRect/>
          </a:stretch>
        </p:blipFill>
        <p:spPr bwMode="auto">
          <a:xfrm>
            <a:off x="2500298" y="3714752"/>
            <a:ext cx="3929090" cy="3143272"/>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Summary of CNN</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7452320" y="6580727"/>
            <a:ext cx="1730667" cy="307777"/>
          </a:xfrm>
          <a:prstGeom prst="rect">
            <a:avLst/>
          </a:prstGeom>
          <a:noFill/>
        </p:spPr>
        <p:txBody>
          <a:bodyPr wrap="none" rtlCol="0">
            <a:spAutoFit/>
          </a:bodyPr>
          <a:lstStyle/>
          <a:p>
            <a:r>
              <a:rPr lang="en-IN" sz="1400" dirty="0">
                <a:solidFill>
                  <a:schemeClr val="tx1">
                    <a:lumMod val="75000"/>
                    <a:lumOff val="25000"/>
                  </a:schemeClr>
                </a:solidFill>
              </a:rPr>
              <a:t>Source: medium.com</a:t>
            </a:r>
          </a:p>
        </p:txBody>
      </p:sp>
      <p:pic>
        <p:nvPicPr>
          <p:cNvPr id="4" name="Picture 3">
            <a:extLst>
              <a:ext uri="{FF2B5EF4-FFF2-40B4-BE49-F238E27FC236}">
                <a16:creationId xmlns:a16="http://schemas.microsoft.com/office/drawing/2014/main" id="{92AE0A2B-47D4-B9E3-B798-79178C5FF595}"/>
              </a:ext>
            </a:extLst>
          </p:cNvPr>
          <p:cNvPicPr>
            <a:picLocks noChangeAspect="1"/>
          </p:cNvPicPr>
          <p:nvPr/>
        </p:nvPicPr>
        <p:blipFill>
          <a:blip r:embed="rId2"/>
          <a:stretch>
            <a:fillRect/>
          </a:stretch>
        </p:blipFill>
        <p:spPr>
          <a:xfrm>
            <a:off x="0" y="1484784"/>
            <a:ext cx="9144000" cy="4248472"/>
          </a:xfrm>
          <a:prstGeom prst="rect">
            <a:avLst/>
          </a:prstGeom>
        </p:spPr>
      </p:pic>
    </p:spTree>
    <p:extLst>
      <p:ext uri="{BB962C8B-B14F-4D97-AF65-F5344CB8AC3E}">
        <p14:creationId xmlns:p14="http://schemas.microsoft.com/office/powerpoint/2010/main" val="536310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63223-BBC7-3BBA-AD61-D050D43970EB}"/>
              </a:ext>
            </a:extLst>
          </p:cNvPr>
          <p:cNvPicPr>
            <a:picLocks noChangeAspect="1"/>
          </p:cNvPicPr>
          <p:nvPr/>
        </p:nvPicPr>
        <p:blipFill>
          <a:blip r:embed="rId2"/>
          <a:stretch>
            <a:fillRect/>
          </a:stretch>
        </p:blipFill>
        <p:spPr>
          <a:xfrm>
            <a:off x="0" y="861949"/>
            <a:ext cx="9144000" cy="5134102"/>
          </a:xfrm>
          <a:prstGeom prst="rect">
            <a:avLst/>
          </a:prstGeom>
        </p:spPr>
      </p:pic>
      <p:pic>
        <p:nvPicPr>
          <p:cNvPr id="4" name="Picture 3">
            <a:extLst>
              <a:ext uri="{FF2B5EF4-FFF2-40B4-BE49-F238E27FC236}">
                <a16:creationId xmlns:a16="http://schemas.microsoft.com/office/drawing/2014/main" id="{1373E023-4FE6-E491-E943-53BA65EE985D}"/>
              </a:ext>
            </a:extLst>
          </p:cNvPr>
          <p:cNvPicPr>
            <a:picLocks noChangeAspect="1"/>
          </p:cNvPicPr>
          <p:nvPr/>
        </p:nvPicPr>
        <p:blipFill>
          <a:blip r:embed="rId3"/>
          <a:stretch>
            <a:fillRect/>
          </a:stretch>
        </p:blipFill>
        <p:spPr>
          <a:xfrm>
            <a:off x="0" y="861793"/>
            <a:ext cx="9144000" cy="5134413"/>
          </a:xfrm>
          <a:prstGeom prst="rect">
            <a:avLst/>
          </a:prstGeom>
        </p:spPr>
      </p:pic>
    </p:spTree>
    <p:extLst>
      <p:ext uri="{BB962C8B-B14F-4D97-AF65-F5344CB8AC3E}">
        <p14:creationId xmlns:p14="http://schemas.microsoft.com/office/powerpoint/2010/main" val="125239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FBABA-4E10-150D-33B1-3CD09C8655BB}"/>
              </a:ext>
            </a:extLst>
          </p:cNvPr>
          <p:cNvPicPr>
            <a:picLocks noChangeAspect="1"/>
          </p:cNvPicPr>
          <p:nvPr/>
        </p:nvPicPr>
        <p:blipFill>
          <a:blip r:embed="rId2"/>
          <a:stretch>
            <a:fillRect/>
          </a:stretch>
        </p:blipFill>
        <p:spPr>
          <a:xfrm>
            <a:off x="0" y="829727"/>
            <a:ext cx="9144000" cy="5198546"/>
          </a:xfrm>
          <a:prstGeom prst="rect">
            <a:avLst/>
          </a:prstGeom>
        </p:spPr>
      </p:pic>
    </p:spTree>
    <p:extLst>
      <p:ext uri="{BB962C8B-B14F-4D97-AF65-F5344CB8AC3E}">
        <p14:creationId xmlns:p14="http://schemas.microsoft.com/office/powerpoint/2010/main" val="2681692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2A45B-91C9-6A76-9D36-6D76A46A4296}"/>
              </a:ext>
            </a:extLst>
          </p:cNvPr>
          <p:cNvPicPr>
            <a:picLocks noChangeAspect="1"/>
          </p:cNvPicPr>
          <p:nvPr/>
        </p:nvPicPr>
        <p:blipFill>
          <a:blip r:embed="rId2"/>
          <a:stretch>
            <a:fillRect/>
          </a:stretch>
        </p:blipFill>
        <p:spPr>
          <a:xfrm>
            <a:off x="-10158" y="875527"/>
            <a:ext cx="9144000" cy="5106946"/>
          </a:xfrm>
          <a:prstGeom prst="rect">
            <a:avLst/>
          </a:prstGeom>
        </p:spPr>
      </p:pic>
      <p:pic>
        <p:nvPicPr>
          <p:cNvPr id="4" name="Picture 3">
            <a:extLst>
              <a:ext uri="{FF2B5EF4-FFF2-40B4-BE49-F238E27FC236}">
                <a16:creationId xmlns:a16="http://schemas.microsoft.com/office/drawing/2014/main" id="{635D6FC7-62A6-04C6-FF6D-E93923533CA1}"/>
              </a:ext>
            </a:extLst>
          </p:cNvPr>
          <p:cNvPicPr>
            <a:picLocks noChangeAspect="1"/>
          </p:cNvPicPr>
          <p:nvPr/>
        </p:nvPicPr>
        <p:blipFill>
          <a:blip r:embed="rId3"/>
          <a:stretch>
            <a:fillRect/>
          </a:stretch>
        </p:blipFill>
        <p:spPr>
          <a:xfrm>
            <a:off x="0" y="865442"/>
            <a:ext cx="9144000" cy="5127116"/>
          </a:xfrm>
          <a:prstGeom prst="rect">
            <a:avLst/>
          </a:prstGeom>
        </p:spPr>
      </p:pic>
    </p:spTree>
    <p:extLst>
      <p:ext uri="{BB962C8B-B14F-4D97-AF65-F5344CB8AC3E}">
        <p14:creationId xmlns:p14="http://schemas.microsoft.com/office/powerpoint/2010/main" val="538220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A322E6-4E87-8517-3B53-C40B45954CB1}"/>
              </a:ext>
            </a:extLst>
          </p:cNvPr>
          <p:cNvPicPr>
            <a:picLocks noChangeAspect="1"/>
          </p:cNvPicPr>
          <p:nvPr/>
        </p:nvPicPr>
        <p:blipFill>
          <a:blip r:embed="rId2"/>
          <a:stretch>
            <a:fillRect/>
          </a:stretch>
        </p:blipFill>
        <p:spPr>
          <a:xfrm>
            <a:off x="-4079" y="1619156"/>
            <a:ext cx="9144000" cy="3619688"/>
          </a:xfrm>
          <a:prstGeom prst="rect">
            <a:avLst/>
          </a:prstGeom>
        </p:spPr>
      </p:pic>
      <p:pic>
        <p:nvPicPr>
          <p:cNvPr id="3" name="Picture 2">
            <a:extLst>
              <a:ext uri="{FF2B5EF4-FFF2-40B4-BE49-F238E27FC236}">
                <a16:creationId xmlns:a16="http://schemas.microsoft.com/office/drawing/2014/main" id="{430FA180-826E-EF13-9553-C78777934EEA}"/>
              </a:ext>
            </a:extLst>
          </p:cNvPr>
          <p:cNvPicPr>
            <a:picLocks noChangeAspect="1"/>
          </p:cNvPicPr>
          <p:nvPr/>
        </p:nvPicPr>
        <p:blipFill>
          <a:blip r:embed="rId3"/>
          <a:stretch>
            <a:fillRect/>
          </a:stretch>
        </p:blipFill>
        <p:spPr>
          <a:xfrm>
            <a:off x="0" y="868986"/>
            <a:ext cx="9144000" cy="5120027"/>
          </a:xfrm>
          <a:prstGeom prst="rect">
            <a:avLst/>
          </a:prstGeom>
        </p:spPr>
      </p:pic>
    </p:spTree>
    <p:extLst>
      <p:ext uri="{BB962C8B-B14F-4D97-AF65-F5344CB8AC3E}">
        <p14:creationId xmlns:p14="http://schemas.microsoft.com/office/powerpoint/2010/main" val="1044531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79F2D-679B-EBC5-D857-7AE6D6C90903}"/>
              </a:ext>
            </a:extLst>
          </p:cNvPr>
          <p:cNvPicPr>
            <a:picLocks noChangeAspect="1"/>
          </p:cNvPicPr>
          <p:nvPr/>
        </p:nvPicPr>
        <p:blipFill>
          <a:blip r:embed="rId2"/>
          <a:stretch>
            <a:fillRect/>
          </a:stretch>
        </p:blipFill>
        <p:spPr>
          <a:xfrm>
            <a:off x="0" y="1734807"/>
            <a:ext cx="9144000" cy="3388386"/>
          </a:xfrm>
          <a:prstGeom prst="rect">
            <a:avLst/>
          </a:prstGeom>
        </p:spPr>
      </p:pic>
      <p:pic>
        <p:nvPicPr>
          <p:cNvPr id="4" name="Picture 3">
            <a:extLst>
              <a:ext uri="{FF2B5EF4-FFF2-40B4-BE49-F238E27FC236}">
                <a16:creationId xmlns:a16="http://schemas.microsoft.com/office/drawing/2014/main" id="{CCED6379-31B5-CED8-FD05-3E248173F34E}"/>
              </a:ext>
            </a:extLst>
          </p:cNvPr>
          <p:cNvPicPr>
            <a:picLocks noChangeAspect="1"/>
          </p:cNvPicPr>
          <p:nvPr/>
        </p:nvPicPr>
        <p:blipFill>
          <a:blip r:embed="rId3"/>
          <a:stretch>
            <a:fillRect/>
          </a:stretch>
        </p:blipFill>
        <p:spPr>
          <a:xfrm>
            <a:off x="0" y="836787"/>
            <a:ext cx="9144000" cy="5184425"/>
          </a:xfrm>
          <a:prstGeom prst="rect">
            <a:avLst/>
          </a:prstGeom>
        </p:spPr>
      </p:pic>
      <p:pic>
        <p:nvPicPr>
          <p:cNvPr id="6" name="Picture 5">
            <a:extLst>
              <a:ext uri="{FF2B5EF4-FFF2-40B4-BE49-F238E27FC236}">
                <a16:creationId xmlns:a16="http://schemas.microsoft.com/office/drawing/2014/main" id="{9C370313-AEAA-E296-DC92-22FCA469155B}"/>
              </a:ext>
            </a:extLst>
          </p:cNvPr>
          <p:cNvPicPr>
            <a:picLocks noChangeAspect="1"/>
          </p:cNvPicPr>
          <p:nvPr/>
        </p:nvPicPr>
        <p:blipFill>
          <a:blip r:embed="rId4"/>
          <a:stretch>
            <a:fillRect/>
          </a:stretch>
        </p:blipFill>
        <p:spPr>
          <a:xfrm>
            <a:off x="0" y="870674"/>
            <a:ext cx="9144000" cy="5116651"/>
          </a:xfrm>
          <a:prstGeom prst="rect">
            <a:avLst/>
          </a:prstGeom>
        </p:spPr>
      </p:pic>
    </p:spTree>
    <p:extLst>
      <p:ext uri="{BB962C8B-B14F-4D97-AF65-F5344CB8AC3E}">
        <p14:creationId xmlns:p14="http://schemas.microsoft.com/office/powerpoint/2010/main" val="1949296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0CE55-C637-6A24-8CA9-14BAC74CB36E}"/>
              </a:ext>
            </a:extLst>
          </p:cNvPr>
          <p:cNvPicPr>
            <a:picLocks noChangeAspect="1"/>
          </p:cNvPicPr>
          <p:nvPr/>
        </p:nvPicPr>
        <p:blipFill>
          <a:blip r:embed="rId2"/>
          <a:stretch>
            <a:fillRect/>
          </a:stretch>
        </p:blipFill>
        <p:spPr>
          <a:xfrm>
            <a:off x="0" y="897588"/>
            <a:ext cx="9144000" cy="5062823"/>
          </a:xfrm>
          <a:prstGeom prst="rect">
            <a:avLst/>
          </a:prstGeom>
        </p:spPr>
      </p:pic>
    </p:spTree>
    <p:extLst>
      <p:ext uri="{BB962C8B-B14F-4D97-AF65-F5344CB8AC3E}">
        <p14:creationId xmlns:p14="http://schemas.microsoft.com/office/powerpoint/2010/main" val="1625263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4F63D-2940-F02E-5B1E-B21190A8F59F}"/>
              </a:ext>
            </a:extLst>
          </p:cNvPr>
          <p:cNvPicPr>
            <a:picLocks noChangeAspect="1"/>
          </p:cNvPicPr>
          <p:nvPr/>
        </p:nvPicPr>
        <p:blipFill>
          <a:blip r:embed="rId2"/>
          <a:stretch>
            <a:fillRect/>
          </a:stretch>
        </p:blipFill>
        <p:spPr>
          <a:xfrm>
            <a:off x="0" y="877541"/>
            <a:ext cx="9144000" cy="5102917"/>
          </a:xfrm>
          <a:prstGeom prst="rect">
            <a:avLst/>
          </a:prstGeom>
        </p:spPr>
      </p:pic>
    </p:spTree>
    <p:extLst>
      <p:ext uri="{BB962C8B-B14F-4D97-AF65-F5344CB8AC3E}">
        <p14:creationId xmlns:p14="http://schemas.microsoft.com/office/powerpoint/2010/main" val="1927248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FAE5D-AD22-30F5-99C9-F24A12F2F438}"/>
              </a:ext>
            </a:extLst>
          </p:cNvPr>
          <p:cNvPicPr>
            <a:picLocks noChangeAspect="1"/>
          </p:cNvPicPr>
          <p:nvPr/>
        </p:nvPicPr>
        <p:blipFill>
          <a:blip r:embed="rId2"/>
          <a:stretch>
            <a:fillRect/>
          </a:stretch>
        </p:blipFill>
        <p:spPr>
          <a:xfrm>
            <a:off x="0" y="891811"/>
            <a:ext cx="9144000" cy="5074378"/>
          </a:xfrm>
          <a:prstGeom prst="rect">
            <a:avLst/>
          </a:prstGeom>
        </p:spPr>
      </p:pic>
      <p:pic>
        <p:nvPicPr>
          <p:cNvPr id="4" name="Picture 3">
            <a:extLst>
              <a:ext uri="{FF2B5EF4-FFF2-40B4-BE49-F238E27FC236}">
                <a16:creationId xmlns:a16="http://schemas.microsoft.com/office/drawing/2014/main" id="{23EFBFE0-BF57-8B9F-C4AE-0F1661C7BDC7}"/>
              </a:ext>
            </a:extLst>
          </p:cNvPr>
          <p:cNvPicPr>
            <a:picLocks noChangeAspect="1"/>
          </p:cNvPicPr>
          <p:nvPr/>
        </p:nvPicPr>
        <p:blipFill>
          <a:blip r:embed="rId3"/>
          <a:stretch>
            <a:fillRect/>
          </a:stretch>
        </p:blipFill>
        <p:spPr>
          <a:xfrm>
            <a:off x="0" y="1016658"/>
            <a:ext cx="9144000" cy="4824684"/>
          </a:xfrm>
          <a:prstGeom prst="rect">
            <a:avLst/>
          </a:prstGeom>
        </p:spPr>
      </p:pic>
    </p:spTree>
    <p:extLst>
      <p:ext uri="{BB962C8B-B14F-4D97-AF65-F5344CB8AC3E}">
        <p14:creationId xmlns:p14="http://schemas.microsoft.com/office/powerpoint/2010/main" val="42193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dirty="0">
                <a:solidFill>
                  <a:srgbClr val="FF9900"/>
                </a:solidFill>
              </a:rPr>
              <a:t>Components of a Neural Network</a:t>
            </a:r>
          </a:p>
        </p:txBody>
      </p:sp>
      <p:sp>
        <p:nvSpPr>
          <p:cNvPr id="8" name="TextBox 7"/>
          <p:cNvSpPr txBox="1"/>
          <p:nvPr/>
        </p:nvSpPr>
        <p:spPr>
          <a:xfrm>
            <a:off x="7473583" y="6580727"/>
            <a:ext cx="1741887" cy="307777"/>
          </a:xfrm>
          <a:prstGeom prst="rect">
            <a:avLst/>
          </a:prstGeom>
          <a:noFill/>
        </p:spPr>
        <p:txBody>
          <a:bodyPr wrap="none" rtlCol="0">
            <a:spAutoFit/>
          </a:bodyPr>
          <a:lstStyle/>
          <a:p>
            <a:r>
              <a:rPr lang="en-IN" sz="1400" dirty="0">
                <a:solidFill>
                  <a:schemeClr val="tx1">
                    <a:lumMod val="75000"/>
                    <a:lumOff val="25000"/>
                  </a:schemeClr>
                </a:solidFill>
              </a:rPr>
              <a:t>Source: Medium.com</a:t>
            </a:r>
          </a:p>
        </p:txBody>
      </p:sp>
      <p:sp>
        <p:nvSpPr>
          <p:cNvPr id="9" name="TextBox 8"/>
          <p:cNvSpPr txBox="1"/>
          <p:nvPr/>
        </p:nvSpPr>
        <p:spPr>
          <a:xfrm>
            <a:off x="428596" y="1014225"/>
            <a:ext cx="8715404" cy="1323439"/>
          </a:xfrm>
          <a:prstGeom prst="rect">
            <a:avLst/>
          </a:prstGeom>
          <a:noFill/>
        </p:spPr>
        <p:txBody>
          <a:bodyPr wrap="square" rtlCol="0">
            <a:spAutoFit/>
          </a:bodyPr>
          <a:lstStyle/>
          <a:p>
            <a:r>
              <a:rPr lang="en-IN" sz="2000" b="1" dirty="0">
                <a:solidFill>
                  <a:srgbClr val="0070C0"/>
                </a:solidFill>
              </a:rPr>
              <a:t>Hidden Layers</a:t>
            </a:r>
            <a:r>
              <a:rPr lang="en-IN" sz="2000" dirty="0">
                <a:solidFill>
                  <a:srgbClr val="0070C0"/>
                </a:solidFill>
              </a:rPr>
              <a:t>: These are layers between the input and output layers. Each neuron in a hidden layer takes input from the neurons in the previous layer, applies some computation to it, and passes the result to the neurons in the next layer. These layers are called "hidden" because we don't directly observe their outputs.</a:t>
            </a:r>
          </a:p>
        </p:txBody>
      </p:sp>
      <p:pic>
        <p:nvPicPr>
          <p:cNvPr id="7" name="Picture 6" descr="Neural Network Animation_5.gif"/>
          <p:cNvPicPr>
            <a:picLocks noChangeAspect="1"/>
          </p:cNvPicPr>
          <p:nvPr/>
        </p:nvPicPr>
        <p:blipFill>
          <a:blip r:embed="rId2"/>
          <a:stretch>
            <a:fillRect/>
          </a:stretch>
        </p:blipFill>
        <p:spPr>
          <a:xfrm>
            <a:off x="0" y="2357430"/>
            <a:ext cx="9144000" cy="4286280"/>
          </a:xfrm>
          <a:prstGeom prst="rect">
            <a:avLst/>
          </a:prstGeom>
        </p:spPr>
      </p:pic>
      <p:cxnSp>
        <p:nvCxnSpPr>
          <p:cNvPr id="6" name="Straight Connector 5"/>
          <p:cNvCxnSpPr/>
          <p:nvPr/>
        </p:nvCxnSpPr>
        <p:spPr>
          <a:xfrm>
            <a:off x="583918" y="855644"/>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0B355-21B8-B8F2-ACE6-B972DE117329}"/>
              </a:ext>
            </a:extLst>
          </p:cNvPr>
          <p:cNvPicPr>
            <a:picLocks noChangeAspect="1"/>
          </p:cNvPicPr>
          <p:nvPr/>
        </p:nvPicPr>
        <p:blipFill>
          <a:blip r:embed="rId2"/>
          <a:stretch>
            <a:fillRect/>
          </a:stretch>
        </p:blipFill>
        <p:spPr>
          <a:xfrm>
            <a:off x="0" y="882618"/>
            <a:ext cx="9144000" cy="5092764"/>
          </a:xfrm>
          <a:prstGeom prst="rect">
            <a:avLst/>
          </a:prstGeom>
        </p:spPr>
      </p:pic>
    </p:spTree>
    <p:extLst>
      <p:ext uri="{BB962C8B-B14F-4D97-AF65-F5344CB8AC3E}">
        <p14:creationId xmlns:p14="http://schemas.microsoft.com/office/powerpoint/2010/main" val="1513271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5A842-0709-FF1D-8D3E-C93BAECEAFB1}"/>
              </a:ext>
            </a:extLst>
          </p:cNvPr>
          <p:cNvPicPr>
            <a:picLocks noChangeAspect="1"/>
          </p:cNvPicPr>
          <p:nvPr/>
        </p:nvPicPr>
        <p:blipFill>
          <a:blip r:embed="rId2"/>
          <a:stretch>
            <a:fillRect/>
          </a:stretch>
        </p:blipFill>
        <p:spPr>
          <a:xfrm>
            <a:off x="0" y="852195"/>
            <a:ext cx="9144000" cy="5153610"/>
          </a:xfrm>
          <a:prstGeom prst="rect">
            <a:avLst/>
          </a:prstGeom>
        </p:spPr>
      </p:pic>
    </p:spTree>
    <p:extLst>
      <p:ext uri="{BB962C8B-B14F-4D97-AF65-F5344CB8AC3E}">
        <p14:creationId xmlns:p14="http://schemas.microsoft.com/office/powerpoint/2010/main" val="442715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2123658"/>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dirty="0">
                <a:solidFill>
                  <a:srgbClr val="0070C0"/>
                </a:solidFill>
              </a:rPr>
              <a:t>Reduces computation cost</a:t>
            </a:r>
          </a:p>
          <a:p>
            <a:pPr marL="342900" indent="-342900">
              <a:buAutoNum type="alphaUcPeriod"/>
            </a:pPr>
            <a:r>
              <a:rPr lang="en-IN" sz="2200" dirty="0">
                <a:solidFill>
                  <a:srgbClr val="0070C0"/>
                </a:solidFill>
              </a:rPr>
              <a:t>Enhances features of the convolved image</a:t>
            </a:r>
          </a:p>
          <a:p>
            <a:pPr marL="342900" indent="-342900">
              <a:buAutoNum type="alphaUcPeriod"/>
            </a:pPr>
            <a:r>
              <a:rPr lang="en-IN" sz="2200" dirty="0">
                <a:solidFill>
                  <a:srgbClr val="0070C0"/>
                </a:solidFill>
              </a:rPr>
              <a:t>All of the above</a:t>
            </a:r>
          </a:p>
        </p:txBody>
      </p:sp>
    </p:spTree>
    <p:extLst>
      <p:ext uri="{BB962C8B-B14F-4D97-AF65-F5344CB8AC3E}">
        <p14:creationId xmlns:p14="http://schemas.microsoft.com/office/powerpoint/2010/main" val="4116630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2123658"/>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b="1" dirty="0">
                <a:solidFill>
                  <a:srgbClr val="00B050"/>
                </a:solidFill>
              </a:rPr>
              <a:t>Reduces computation cost</a:t>
            </a:r>
          </a:p>
          <a:p>
            <a:pPr marL="342900" indent="-342900">
              <a:buAutoNum type="alphaUcPeriod"/>
            </a:pPr>
            <a:r>
              <a:rPr lang="en-IN" sz="2200" b="1" dirty="0">
                <a:solidFill>
                  <a:srgbClr val="00B050"/>
                </a:solidFill>
              </a:rPr>
              <a:t>Enhances features of the convolved image</a:t>
            </a:r>
          </a:p>
          <a:p>
            <a:pPr marL="342900" indent="-342900">
              <a:buAutoNum type="alphaUcPeriod"/>
            </a:pPr>
            <a:r>
              <a:rPr lang="en-IN" sz="2200" dirty="0">
                <a:solidFill>
                  <a:srgbClr val="0070C0"/>
                </a:solidFill>
              </a:rPr>
              <a:t>All of the above</a:t>
            </a:r>
          </a:p>
        </p:txBody>
      </p:sp>
    </p:spTree>
    <p:extLst>
      <p:ext uri="{BB962C8B-B14F-4D97-AF65-F5344CB8AC3E}">
        <p14:creationId xmlns:p14="http://schemas.microsoft.com/office/powerpoint/2010/main" val="3987563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3816429"/>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b="1" dirty="0">
                <a:solidFill>
                  <a:srgbClr val="00B050"/>
                </a:solidFill>
              </a:rPr>
              <a:t>Reduces computation cost</a:t>
            </a:r>
          </a:p>
          <a:p>
            <a:pPr marL="342900" indent="-342900">
              <a:buAutoNum type="alphaUcPeriod"/>
            </a:pPr>
            <a:r>
              <a:rPr lang="en-IN" sz="2200" b="1" dirty="0">
                <a:solidFill>
                  <a:srgbClr val="00B050"/>
                </a:solidFill>
              </a:rPr>
              <a:t>Enhances features of the convolved image</a:t>
            </a:r>
          </a:p>
          <a:p>
            <a:pPr marL="342900" indent="-342900">
              <a:buAutoNum type="alphaUcPeriod"/>
            </a:pPr>
            <a:r>
              <a:rPr lang="en-IN" sz="2200" dirty="0">
                <a:solidFill>
                  <a:srgbClr val="0070C0"/>
                </a:solidFill>
              </a:rPr>
              <a:t>All of the above</a:t>
            </a:r>
          </a:p>
          <a:p>
            <a:endParaRPr lang="en-IN" sz="2200" dirty="0">
              <a:solidFill>
                <a:srgbClr val="0070C0"/>
              </a:solidFill>
            </a:endParaRPr>
          </a:p>
          <a:p>
            <a:r>
              <a:rPr lang="en-IN" sz="2200" dirty="0">
                <a:solidFill>
                  <a:srgbClr val="0070C0"/>
                </a:solidFill>
              </a:rPr>
              <a:t>2. What will be the size of the final image for an input of size 6, filter of size 3 and stride 1?</a:t>
            </a:r>
          </a:p>
          <a:p>
            <a:endParaRPr lang="en-IN" sz="2200" dirty="0">
              <a:solidFill>
                <a:srgbClr val="0070C0"/>
              </a:solidFill>
            </a:endParaRPr>
          </a:p>
          <a:p>
            <a:pPr marL="342900" indent="-342900">
              <a:buAutoNum type="alphaUcPeriod"/>
            </a:pPr>
            <a:r>
              <a:rPr lang="en-IN" sz="2200" dirty="0">
                <a:solidFill>
                  <a:srgbClr val="0070C0"/>
                </a:solidFill>
              </a:rPr>
              <a:t>1            B. 2            C. 3            D. 4   </a:t>
            </a:r>
          </a:p>
        </p:txBody>
      </p:sp>
    </p:spTree>
    <p:extLst>
      <p:ext uri="{BB962C8B-B14F-4D97-AF65-F5344CB8AC3E}">
        <p14:creationId xmlns:p14="http://schemas.microsoft.com/office/powerpoint/2010/main" val="795521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3816429"/>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b="1" dirty="0">
                <a:solidFill>
                  <a:srgbClr val="00B050"/>
                </a:solidFill>
              </a:rPr>
              <a:t>Reduces computation cost</a:t>
            </a:r>
          </a:p>
          <a:p>
            <a:pPr marL="342900" indent="-342900">
              <a:buAutoNum type="alphaUcPeriod"/>
            </a:pPr>
            <a:r>
              <a:rPr lang="en-IN" sz="2200" b="1" dirty="0">
                <a:solidFill>
                  <a:srgbClr val="00B050"/>
                </a:solidFill>
              </a:rPr>
              <a:t>Enhances features of the convolved image</a:t>
            </a:r>
          </a:p>
          <a:p>
            <a:pPr marL="342900" indent="-342900">
              <a:buAutoNum type="alphaUcPeriod"/>
            </a:pPr>
            <a:r>
              <a:rPr lang="en-IN" sz="2200" dirty="0">
                <a:solidFill>
                  <a:srgbClr val="0070C0"/>
                </a:solidFill>
              </a:rPr>
              <a:t>All of the above</a:t>
            </a:r>
          </a:p>
          <a:p>
            <a:endParaRPr lang="en-IN" sz="2200" dirty="0">
              <a:solidFill>
                <a:srgbClr val="0070C0"/>
              </a:solidFill>
            </a:endParaRPr>
          </a:p>
          <a:p>
            <a:r>
              <a:rPr lang="en-IN" sz="2200" dirty="0">
                <a:solidFill>
                  <a:srgbClr val="0070C0"/>
                </a:solidFill>
              </a:rPr>
              <a:t>2. What will be the size of the final image for an input of size 6, filter of size 3 and stride 1?</a:t>
            </a:r>
          </a:p>
          <a:p>
            <a:endParaRPr lang="en-IN" sz="2200" dirty="0">
              <a:solidFill>
                <a:srgbClr val="0070C0"/>
              </a:solidFill>
            </a:endParaRPr>
          </a:p>
          <a:p>
            <a:pPr marL="342900" indent="-342900">
              <a:buAutoNum type="alphaUcPeriod"/>
            </a:pPr>
            <a:r>
              <a:rPr lang="en-IN" sz="2200" dirty="0">
                <a:solidFill>
                  <a:srgbClr val="0070C0"/>
                </a:solidFill>
              </a:rPr>
              <a:t>1            B. 2            C. 3            </a:t>
            </a:r>
            <a:r>
              <a:rPr lang="en-IN" sz="2200" b="1" dirty="0">
                <a:solidFill>
                  <a:srgbClr val="00B050"/>
                </a:solidFill>
              </a:rPr>
              <a:t>D. 4</a:t>
            </a:r>
            <a:r>
              <a:rPr lang="en-IN" sz="2200" dirty="0">
                <a:solidFill>
                  <a:srgbClr val="0070C0"/>
                </a:solidFill>
              </a:rPr>
              <a:t>   </a:t>
            </a:r>
          </a:p>
        </p:txBody>
      </p:sp>
    </p:spTree>
    <p:extLst>
      <p:ext uri="{BB962C8B-B14F-4D97-AF65-F5344CB8AC3E}">
        <p14:creationId xmlns:p14="http://schemas.microsoft.com/office/powerpoint/2010/main" val="2671619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5509200"/>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b="1" dirty="0">
                <a:solidFill>
                  <a:srgbClr val="00B050"/>
                </a:solidFill>
              </a:rPr>
              <a:t>Reduces computation cost</a:t>
            </a:r>
          </a:p>
          <a:p>
            <a:pPr marL="342900" indent="-342900">
              <a:buAutoNum type="alphaUcPeriod"/>
            </a:pPr>
            <a:r>
              <a:rPr lang="en-IN" sz="2200" b="1" dirty="0">
                <a:solidFill>
                  <a:srgbClr val="00B050"/>
                </a:solidFill>
              </a:rPr>
              <a:t>Enhances features of the convolved image</a:t>
            </a:r>
          </a:p>
          <a:p>
            <a:pPr marL="342900" indent="-342900">
              <a:buAutoNum type="alphaUcPeriod"/>
            </a:pPr>
            <a:r>
              <a:rPr lang="en-IN" sz="2200" dirty="0">
                <a:solidFill>
                  <a:srgbClr val="0070C0"/>
                </a:solidFill>
              </a:rPr>
              <a:t>All of the above</a:t>
            </a:r>
          </a:p>
          <a:p>
            <a:endParaRPr lang="en-IN" sz="2200" dirty="0">
              <a:solidFill>
                <a:srgbClr val="0070C0"/>
              </a:solidFill>
            </a:endParaRPr>
          </a:p>
          <a:p>
            <a:r>
              <a:rPr lang="en-IN" sz="2200" dirty="0">
                <a:solidFill>
                  <a:srgbClr val="0070C0"/>
                </a:solidFill>
              </a:rPr>
              <a:t>2. What will be the size of the final image for an input of size 6, filter of size 3 and stride 1?</a:t>
            </a:r>
          </a:p>
          <a:p>
            <a:endParaRPr lang="en-IN" sz="2200" dirty="0">
              <a:solidFill>
                <a:srgbClr val="0070C0"/>
              </a:solidFill>
            </a:endParaRPr>
          </a:p>
          <a:p>
            <a:pPr marL="342900" indent="-342900">
              <a:buAutoNum type="alphaUcPeriod"/>
            </a:pPr>
            <a:r>
              <a:rPr lang="en-IN" sz="2200" dirty="0">
                <a:solidFill>
                  <a:srgbClr val="0070C0"/>
                </a:solidFill>
              </a:rPr>
              <a:t>1            B. 2            C. 3            </a:t>
            </a:r>
            <a:r>
              <a:rPr lang="en-IN" sz="2200" b="1" dirty="0">
                <a:solidFill>
                  <a:srgbClr val="00B050"/>
                </a:solidFill>
              </a:rPr>
              <a:t>D. 4</a:t>
            </a:r>
            <a:r>
              <a:rPr lang="en-IN" sz="2200" dirty="0">
                <a:solidFill>
                  <a:srgbClr val="00B050"/>
                </a:solidFill>
              </a:rPr>
              <a:t>   </a:t>
            </a:r>
          </a:p>
          <a:p>
            <a:endParaRPr lang="en-IN" sz="2200" dirty="0">
              <a:solidFill>
                <a:srgbClr val="0070C0"/>
              </a:solidFill>
            </a:endParaRPr>
          </a:p>
          <a:p>
            <a:r>
              <a:rPr lang="en-IN" sz="2200" dirty="0">
                <a:solidFill>
                  <a:srgbClr val="0070C0"/>
                </a:solidFill>
              </a:rPr>
              <a:t>3. What will be the resulting output signal of a </a:t>
            </a:r>
            <a:r>
              <a:rPr lang="en-IN" sz="2200" dirty="0" err="1">
                <a:solidFill>
                  <a:srgbClr val="0070C0"/>
                </a:solidFill>
              </a:rPr>
              <a:t>ReLU</a:t>
            </a:r>
            <a:r>
              <a:rPr lang="en-IN" sz="2200" dirty="0">
                <a:solidFill>
                  <a:srgbClr val="0070C0"/>
                </a:solidFill>
              </a:rPr>
              <a:t> function when an input signal of value 13 is passed to it?</a:t>
            </a:r>
          </a:p>
          <a:p>
            <a:endParaRPr lang="en-IN" sz="2200" dirty="0">
              <a:solidFill>
                <a:srgbClr val="0070C0"/>
              </a:solidFill>
            </a:endParaRPr>
          </a:p>
          <a:p>
            <a:r>
              <a:rPr lang="en-IN" sz="2200" dirty="0">
                <a:solidFill>
                  <a:srgbClr val="0070C0"/>
                </a:solidFill>
              </a:rPr>
              <a:t>A.  0            B. 1            C. 13           D. -13</a:t>
            </a:r>
          </a:p>
        </p:txBody>
      </p:sp>
    </p:spTree>
    <p:extLst>
      <p:ext uri="{BB962C8B-B14F-4D97-AF65-F5344CB8AC3E}">
        <p14:creationId xmlns:p14="http://schemas.microsoft.com/office/powerpoint/2010/main" val="929826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160160"/>
            <a:ext cx="8163193" cy="5509200"/>
          </a:xfrm>
          <a:prstGeom prst="rect">
            <a:avLst/>
          </a:prstGeom>
          <a:noFill/>
        </p:spPr>
        <p:txBody>
          <a:bodyPr wrap="square" rtlCol="0">
            <a:spAutoFit/>
          </a:bodyPr>
          <a:lstStyle/>
          <a:p>
            <a:r>
              <a:rPr lang="en-IN" sz="2200" dirty="0">
                <a:solidFill>
                  <a:srgbClr val="0070C0"/>
                </a:solidFill>
              </a:rPr>
              <a:t>1. What are the advantages of Max Pooling Layer?</a:t>
            </a:r>
          </a:p>
          <a:p>
            <a:endParaRPr lang="en-IN" sz="2200" dirty="0">
              <a:solidFill>
                <a:srgbClr val="0070C0"/>
              </a:solidFill>
            </a:endParaRPr>
          </a:p>
          <a:p>
            <a:pPr marL="342900" indent="-342900">
              <a:buAutoNum type="alphaUcPeriod"/>
            </a:pPr>
            <a:r>
              <a:rPr lang="en-IN" sz="2200" dirty="0">
                <a:solidFill>
                  <a:srgbClr val="0070C0"/>
                </a:solidFill>
              </a:rPr>
              <a:t>Increases non-linearity in the network</a:t>
            </a:r>
          </a:p>
          <a:p>
            <a:pPr marL="342900" indent="-342900">
              <a:buAutoNum type="alphaUcPeriod"/>
            </a:pPr>
            <a:r>
              <a:rPr lang="en-IN" sz="2200" b="1" dirty="0">
                <a:solidFill>
                  <a:srgbClr val="00B050"/>
                </a:solidFill>
              </a:rPr>
              <a:t>Reduces computation cost</a:t>
            </a:r>
          </a:p>
          <a:p>
            <a:pPr marL="342900" indent="-342900">
              <a:buAutoNum type="alphaUcPeriod"/>
            </a:pPr>
            <a:r>
              <a:rPr lang="en-IN" sz="2200" b="1" dirty="0">
                <a:solidFill>
                  <a:srgbClr val="00B050"/>
                </a:solidFill>
              </a:rPr>
              <a:t>Enhances features of the convolved image</a:t>
            </a:r>
          </a:p>
          <a:p>
            <a:pPr marL="342900" indent="-342900">
              <a:buAutoNum type="alphaUcPeriod"/>
            </a:pPr>
            <a:r>
              <a:rPr lang="en-IN" sz="2200" dirty="0">
                <a:solidFill>
                  <a:srgbClr val="0070C0"/>
                </a:solidFill>
              </a:rPr>
              <a:t>All of the above</a:t>
            </a:r>
          </a:p>
          <a:p>
            <a:endParaRPr lang="en-IN" sz="2200" dirty="0">
              <a:solidFill>
                <a:srgbClr val="0070C0"/>
              </a:solidFill>
            </a:endParaRPr>
          </a:p>
          <a:p>
            <a:r>
              <a:rPr lang="en-IN" sz="2200" dirty="0">
                <a:solidFill>
                  <a:srgbClr val="0070C0"/>
                </a:solidFill>
              </a:rPr>
              <a:t>2. What will be the size of the final image for an input of size 6, filter of size 3 and stride 1?</a:t>
            </a:r>
          </a:p>
          <a:p>
            <a:endParaRPr lang="en-IN" sz="2200" dirty="0">
              <a:solidFill>
                <a:srgbClr val="0070C0"/>
              </a:solidFill>
            </a:endParaRPr>
          </a:p>
          <a:p>
            <a:pPr marL="342900" indent="-342900">
              <a:buAutoNum type="alphaUcPeriod"/>
            </a:pPr>
            <a:r>
              <a:rPr lang="en-IN" sz="2200" dirty="0">
                <a:solidFill>
                  <a:srgbClr val="0070C0"/>
                </a:solidFill>
              </a:rPr>
              <a:t>1            B. 2            C. 3            </a:t>
            </a:r>
            <a:r>
              <a:rPr lang="en-IN" sz="2200" b="1" dirty="0">
                <a:solidFill>
                  <a:srgbClr val="00B050"/>
                </a:solidFill>
              </a:rPr>
              <a:t>D. 4</a:t>
            </a:r>
            <a:r>
              <a:rPr lang="en-IN" sz="2200" dirty="0">
                <a:solidFill>
                  <a:srgbClr val="0070C0"/>
                </a:solidFill>
              </a:rPr>
              <a:t>   </a:t>
            </a:r>
          </a:p>
          <a:p>
            <a:endParaRPr lang="en-IN" sz="2200" dirty="0">
              <a:solidFill>
                <a:srgbClr val="0070C0"/>
              </a:solidFill>
            </a:endParaRPr>
          </a:p>
          <a:p>
            <a:r>
              <a:rPr lang="en-IN" sz="2200" dirty="0">
                <a:solidFill>
                  <a:srgbClr val="0070C0"/>
                </a:solidFill>
              </a:rPr>
              <a:t>3. What will be the resulting output signal of a </a:t>
            </a:r>
            <a:r>
              <a:rPr lang="en-IN" sz="2200" dirty="0" err="1">
                <a:solidFill>
                  <a:srgbClr val="0070C0"/>
                </a:solidFill>
              </a:rPr>
              <a:t>ReLU</a:t>
            </a:r>
            <a:r>
              <a:rPr lang="en-IN" sz="2200" dirty="0">
                <a:solidFill>
                  <a:srgbClr val="0070C0"/>
                </a:solidFill>
              </a:rPr>
              <a:t> function when an input signal of value 13 is passed to it?</a:t>
            </a:r>
          </a:p>
          <a:p>
            <a:endParaRPr lang="en-IN" sz="2200" dirty="0">
              <a:solidFill>
                <a:srgbClr val="0070C0"/>
              </a:solidFill>
            </a:endParaRPr>
          </a:p>
          <a:p>
            <a:r>
              <a:rPr lang="en-IN" sz="2200" dirty="0">
                <a:solidFill>
                  <a:srgbClr val="0070C0"/>
                </a:solidFill>
              </a:rPr>
              <a:t>A.  0            B. 1            </a:t>
            </a:r>
            <a:r>
              <a:rPr lang="en-IN" sz="2200" b="1" dirty="0">
                <a:solidFill>
                  <a:srgbClr val="00B050"/>
                </a:solidFill>
              </a:rPr>
              <a:t>C. 13</a:t>
            </a:r>
            <a:r>
              <a:rPr lang="en-IN" sz="2200" dirty="0">
                <a:solidFill>
                  <a:srgbClr val="0070C0"/>
                </a:solidFill>
              </a:rPr>
              <a:t>           D. -13</a:t>
            </a:r>
          </a:p>
        </p:txBody>
      </p:sp>
    </p:spTree>
    <p:extLst>
      <p:ext uri="{BB962C8B-B14F-4D97-AF65-F5344CB8AC3E}">
        <p14:creationId xmlns:p14="http://schemas.microsoft.com/office/powerpoint/2010/main" val="2322053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2123658"/>
          </a:xfrm>
          <a:prstGeom prst="rect">
            <a:avLst/>
          </a:prstGeom>
          <a:noFill/>
        </p:spPr>
        <p:txBody>
          <a:bodyPr wrap="square" rtlCol="0">
            <a:spAutoFit/>
          </a:bodyPr>
          <a:lstStyle/>
          <a:p>
            <a:r>
              <a:rPr lang="en-IN" sz="2200" dirty="0">
                <a:solidFill>
                  <a:srgbClr val="0070C0"/>
                </a:solidFill>
              </a:rPr>
              <a:t>5. What is the primary purpose of Zaps in Zapier?</a:t>
            </a:r>
          </a:p>
          <a:p>
            <a:endParaRPr lang="en-IN" sz="2200" dirty="0">
              <a:solidFill>
                <a:srgbClr val="0070C0"/>
              </a:solidFill>
            </a:endParaRPr>
          </a:p>
          <a:p>
            <a:pPr marL="342900" indent="-342900">
              <a:buAutoNum type="alphaUcPeriod"/>
            </a:pPr>
            <a:r>
              <a:rPr lang="en-IN" sz="2200" dirty="0">
                <a:solidFill>
                  <a:srgbClr val="0070C0"/>
                </a:solidFill>
              </a:rPr>
              <a:t>To connect apps and perform automated tasks</a:t>
            </a:r>
          </a:p>
          <a:p>
            <a:pPr marL="342900" indent="-342900">
              <a:buAutoNum type="alphaUcPeriod"/>
            </a:pPr>
            <a:r>
              <a:rPr lang="en-IN" sz="2200" dirty="0">
                <a:solidFill>
                  <a:srgbClr val="0070C0"/>
                </a:solidFill>
              </a:rPr>
              <a:t>To</a:t>
            </a:r>
            <a:r>
              <a:rPr lang="en-IN" sz="2200" b="1" dirty="0">
                <a:solidFill>
                  <a:srgbClr val="00B050"/>
                </a:solidFill>
              </a:rPr>
              <a:t> </a:t>
            </a:r>
            <a:r>
              <a:rPr lang="en-IN" sz="2200" dirty="0">
                <a:solidFill>
                  <a:srgbClr val="0070C0"/>
                </a:solidFill>
              </a:rPr>
              <a:t>manage user accounts</a:t>
            </a:r>
          </a:p>
          <a:p>
            <a:pPr marL="342900" indent="-342900">
              <a:buAutoNum type="alphaUcPeriod"/>
            </a:pPr>
            <a:r>
              <a:rPr lang="en-IN" sz="2200" dirty="0">
                <a:solidFill>
                  <a:srgbClr val="0070C0"/>
                </a:solidFill>
              </a:rPr>
              <a:t>To provide customer support</a:t>
            </a:r>
          </a:p>
          <a:p>
            <a:pPr marL="342900" indent="-342900">
              <a:buAutoNum type="alphaUcPeriod"/>
            </a:pPr>
            <a:r>
              <a:rPr lang="en-IN" sz="2200" dirty="0">
                <a:solidFill>
                  <a:srgbClr val="0070C0"/>
                </a:solidFill>
              </a:rPr>
              <a:t>To analyse data</a:t>
            </a:r>
          </a:p>
        </p:txBody>
      </p:sp>
    </p:spTree>
    <p:extLst>
      <p:ext uri="{BB962C8B-B14F-4D97-AF65-F5344CB8AC3E}">
        <p14:creationId xmlns:p14="http://schemas.microsoft.com/office/powerpoint/2010/main" val="524198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2123658"/>
          </a:xfrm>
          <a:prstGeom prst="rect">
            <a:avLst/>
          </a:prstGeom>
          <a:noFill/>
        </p:spPr>
        <p:txBody>
          <a:bodyPr wrap="square" rtlCol="0">
            <a:spAutoFit/>
          </a:bodyPr>
          <a:lstStyle/>
          <a:p>
            <a:r>
              <a:rPr lang="en-IN" sz="2200" dirty="0">
                <a:solidFill>
                  <a:srgbClr val="0070C0"/>
                </a:solidFill>
              </a:rPr>
              <a:t>5. What is the primary purpose of Zaps in Zapier?</a:t>
            </a:r>
          </a:p>
          <a:p>
            <a:endParaRPr lang="en-IN" sz="2200" dirty="0">
              <a:solidFill>
                <a:srgbClr val="0070C0"/>
              </a:solidFill>
            </a:endParaRPr>
          </a:p>
          <a:p>
            <a:pPr marL="342900" indent="-342900">
              <a:buAutoNum type="alphaUcPeriod"/>
            </a:pPr>
            <a:r>
              <a:rPr lang="en-IN" sz="2200" b="1" dirty="0">
                <a:solidFill>
                  <a:srgbClr val="00B050"/>
                </a:solidFill>
              </a:rPr>
              <a:t>To connect apps and perform automated tasks</a:t>
            </a:r>
          </a:p>
          <a:p>
            <a:pPr marL="342900" indent="-342900">
              <a:buAutoNum type="alphaUcPeriod"/>
            </a:pPr>
            <a:r>
              <a:rPr lang="en-IN" sz="2200" dirty="0">
                <a:solidFill>
                  <a:srgbClr val="0070C0"/>
                </a:solidFill>
              </a:rPr>
              <a:t>To</a:t>
            </a:r>
            <a:r>
              <a:rPr lang="en-IN" sz="2200" b="1" dirty="0">
                <a:solidFill>
                  <a:srgbClr val="00B050"/>
                </a:solidFill>
              </a:rPr>
              <a:t> </a:t>
            </a:r>
            <a:r>
              <a:rPr lang="en-IN" sz="2200" dirty="0">
                <a:solidFill>
                  <a:srgbClr val="0070C0"/>
                </a:solidFill>
              </a:rPr>
              <a:t>manage user accounts</a:t>
            </a:r>
          </a:p>
          <a:p>
            <a:pPr marL="342900" indent="-342900">
              <a:buAutoNum type="alphaUcPeriod"/>
            </a:pPr>
            <a:r>
              <a:rPr lang="en-IN" sz="2200" dirty="0">
                <a:solidFill>
                  <a:srgbClr val="0070C0"/>
                </a:solidFill>
              </a:rPr>
              <a:t>To provide customer support</a:t>
            </a:r>
          </a:p>
          <a:p>
            <a:pPr marL="342900" indent="-342900">
              <a:buAutoNum type="alphaUcPeriod"/>
            </a:pPr>
            <a:r>
              <a:rPr lang="en-IN" sz="2200" dirty="0">
                <a:solidFill>
                  <a:srgbClr val="0070C0"/>
                </a:solidFill>
              </a:rPr>
              <a:t>To analyse data</a:t>
            </a:r>
          </a:p>
        </p:txBody>
      </p:sp>
    </p:spTree>
    <p:extLst>
      <p:ext uri="{BB962C8B-B14F-4D97-AF65-F5344CB8AC3E}">
        <p14:creationId xmlns:p14="http://schemas.microsoft.com/office/powerpoint/2010/main" val="219403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dirty="0">
                <a:solidFill>
                  <a:srgbClr val="FF9900"/>
                </a:solidFill>
              </a:rPr>
              <a:t>Components of a Neural Network</a:t>
            </a:r>
          </a:p>
        </p:txBody>
      </p:sp>
      <p:sp>
        <p:nvSpPr>
          <p:cNvPr id="8" name="TextBox 7"/>
          <p:cNvSpPr txBox="1"/>
          <p:nvPr/>
        </p:nvSpPr>
        <p:spPr>
          <a:xfrm>
            <a:off x="7274418" y="6580727"/>
            <a:ext cx="1869614" cy="307777"/>
          </a:xfrm>
          <a:prstGeom prst="rect">
            <a:avLst/>
          </a:prstGeom>
          <a:noFill/>
        </p:spPr>
        <p:txBody>
          <a:bodyPr wrap="none" rtlCol="0">
            <a:spAutoFit/>
          </a:bodyPr>
          <a:lstStyle/>
          <a:p>
            <a:r>
              <a:rPr lang="en-IN" sz="1400" dirty="0">
                <a:solidFill>
                  <a:schemeClr val="tx1">
                    <a:lumMod val="75000"/>
                    <a:lumOff val="25000"/>
                  </a:schemeClr>
                </a:solidFill>
              </a:rPr>
              <a:t>Source: 3 Blue 1 Brown</a:t>
            </a:r>
          </a:p>
        </p:txBody>
      </p:sp>
      <p:sp>
        <p:nvSpPr>
          <p:cNvPr id="9" name="TextBox 8"/>
          <p:cNvSpPr txBox="1"/>
          <p:nvPr/>
        </p:nvSpPr>
        <p:spPr>
          <a:xfrm>
            <a:off x="214282" y="928670"/>
            <a:ext cx="8858280" cy="1323439"/>
          </a:xfrm>
          <a:prstGeom prst="rect">
            <a:avLst/>
          </a:prstGeom>
          <a:noFill/>
        </p:spPr>
        <p:txBody>
          <a:bodyPr wrap="square" rtlCol="0">
            <a:spAutoFit/>
          </a:bodyPr>
          <a:lstStyle/>
          <a:p>
            <a:r>
              <a:rPr lang="en-IN" sz="2000" b="1" dirty="0">
                <a:solidFill>
                  <a:srgbClr val="0070C0"/>
                </a:solidFill>
              </a:rPr>
              <a:t>Output Layer</a:t>
            </a:r>
            <a:r>
              <a:rPr lang="en-IN" sz="2000" dirty="0">
                <a:solidFill>
                  <a:srgbClr val="0070C0"/>
                </a:solidFill>
              </a:rPr>
              <a:t>: It produces the final output for the problem. For example, if we are classifying images of handwritten digits, we might have 10 neurons in the output layer, each representing one digit from 0 to 9. The neuron with the highest output value tells you the network's prediction for the input image.</a:t>
            </a:r>
          </a:p>
        </p:txBody>
      </p:sp>
      <p:pic>
        <p:nvPicPr>
          <p:cNvPr id="6" name="Picture 5" descr="Neural Network Animation_2.gif"/>
          <p:cNvPicPr>
            <a:picLocks noChangeAspect="1"/>
          </p:cNvPicPr>
          <p:nvPr/>
        </p:nvPicPr>
        <p:blipFill>
          <a:blip r:embed="rId2"/>
          <a:stretch>
            <a:fillRect/>
          </a:stretch>
        </p:blipFill>
        <p:spPr>
          <a:xfrm>
            <a:off x="857223" y="2285992"/>
            <a:ext cx="7599787" cy="4286280"/>
          </a:xfrm>
          <a:prstGeom prst="rect">
            <a:avLst/>
          </a:prstGeom>
        </p:spPr>
      </p:pic>
      <p:cxnSp>
        <p:nvCxnSpPr>
          <p:cNvPr id="7" name="Straight Connector 6"/>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4493538"/>
          </a:xfrm>
          <a:prstGeom prst="rect">
            <a:avLst/>
          </a:prstGeom>
          <a:noFill/>
        </p:spPr>
        <p:txBody>
          <a:bodyPr wrap="square" rtlCol="0">
            <a:spAutoFit/>
          </a:bodyPr>
          <a:lstStyle/>
          <a:p>
            <a:r>
              <a:rPr lang="en-IN" sz="2200" dirty="0">
                <a:solidFill>
                  <a:srgbClr val="0070C0"/>
                </a:solidFill>
              </a:rPr>
              <a:t>5. What is the primary purpose of Zaps in Zapier?</a:t>
            </a:r>
          </a:p>
          <a:p>
            <a:endParaRPr lang="en-IN" sz="2200" dirty="0">
              <a:solidFill>
                <a:srgbClr val="0070C0"/>
              </a:solidFill>
            </a:endParaRPr>
          </a:p>
          <a:p>
            <a:pPr marL="342900" indent="-342900">
              <a:buAutoNum type="alphaUcPeriod"/>
            </a:pPr>
            <a:r>
              <a:rPr lang="en-IN" sz="2200" b="1" dirty="0">
                <a:solidFill>
                  <a:srgbClr val="00B050"/>
                </a:solidFill>
              </a:rPr>
              <a:t>To connect apps and perform automated tasks</a:t>
            </a:r>
          </a:p>
          <a:p>
            <a:pPr marL="342900" indent="-342900">
              <a:buAutoNum type="alphaUcPeriod"/>
            </a:pPr>
            <a:r>
              <a:rPr lang="en-IN" sz="2200" dirty="0">
                <a:solidFill>
                  <a:srgbClr val="0070C0"/>
                </a:solidFill>
              </a:rPr>
              <a:t>To</a:t>
            </a:r>
            <a:r>
              <a:rPr lang="en-IN" sz="2200" b="1" dirty="0">
                <a:solidFill>
                  <a:srgbClr val="00B050"/>
                </a:solidFill>
              </a:rPr>
              <a:t> </a:t>
            </a:r>
            <a:r>
              <a:rPr lang="en-IN" sz="2200" dirty="0">
                <a:solidFill>
                  <a:srgbClr val="0070C0"/>
                </a:solidFill>
              </a:rPr>
              <a:t>manage user accounts</a:t>
            </a:r>
          </a:p>
          <a:p>
            <a:pPr marL="342900" indent="-342900">
              <a:buAutoNum type="alphaUcPeriod"/>
            </a:pPr>
            <a:r>
              <a:rPr lang="en-IN" sz="2200" dirty="0">
                <a:solidFill>
                  <a:srgbClr val="0070C0"/>
                </a:solidFill>
              </a:rPr>
              <a:t>To provide customer support</a:t>
            </a:r>
          </a:p>
          <a:p>
            <a:pPr marL="342900" indent="-342900">
              <a:buAutoNum type="alphaUcPeriod"/>
            </a:pPr>
            <a:r>
              <a:rPr lang="en-IN" sz="2200" dirty="0">
                <a:solidFill>
                  <a:srgbClr val="0070C0"/>
                </a:solidFill>
              </a:rPr>
              <a:t>To analyse data</a:t>
            </a:r>
          </a:p>
          <a:p>
            <a:endParaRPr lang="en-IN" sz="2200" dirty="0">
              <a:solidFill>
                <a:srgbClr val="0070C0"/>
              </a:solidFill>
            </a:endParaRPr>
          </a:p>
          <a:p>
            <a:r>
              <a:rPr lang="en-IN" sz="2200" dirty="0">
                <a:solidFill>
                  <a:srgbClr val="0070C0"/>
                </a:solidFill>
              </a:rPr>
              <a:t>6. What are the two main components of a Zap in Zapier?</a:t>
            </a:r>
          </a:p>
          <a:p>
            <a:endParaRPr lang="en-IN" sz="2200" dirty="0">
              <a:solidFill>
                <a:srgbClr val="0070C0"/>
              </a:solidFill>
            </a:endParaRPr>
          </a:p>
          <a:p>
            <a:pPr marL="342900" indent="-342900">
              <a:buAutoNum type="alphaUcPeriod"/>
            </a:pPr>
            <a:r>
              <a:rPr lang="en-IN" sz="2200" dirty="0">
                <a:solidFill>
                  <a:srgbClr val="0070C0"/>
                </a:solidFill>
              </a:rPr>
              <a:t>Reaction and Response</a:t>
            </a:r>
          </a:p>
          <a:p>
            <a:pPr marL="342900" indent="-342900">
              <a:buAutoNum type="alphaUcPeriod"/>
            </a:pPr>
            <a:r>
              <a:rPr lang="en-IN" sz="2200" dirty="0">
                <a:solidFill>
                  <a:srgbClr val="0070C0"/>
                </a:solidFill>
              </a:rPr>
              <a:t>Trigger and Action</a:t>
            </a:r>
          </a:p>
          <a:p>
            <a:pPr marL="342900" indent="-342900">
              <a:buAutoNum type="alphaUcPeriod"/>
            </a:pPr>
            <a:r>
              <a:rPr lang="en-IN" sz="2200" dirty="0">
                <a:solidFill>
                  <a:srgbClr val="0070C0"/>
                </a:solidFill>
              </a:rPr>
              <a:t>Start and finish</a:t>
            </a:r>
          </a:p>
          <a:p>
            <a:pPr marL="342900" indent="-342900">
              <a:buAutoNum type="alphaUcPeriod"/>
            </a:pPr>
            <a:r>
              <a:rPr lang="en-IN" sz="2200" dirty="0">
                <a:solidFill>
                  <a:srgbClr val="0070C0"/>
                </a:solidFill>
              </a:rPr>
              <a:t>Initiation and execution</a:t>
            </a:r>
          </a:p>
        </p:txBody>
      </p:sp>
    </p:spTree>
    <p:extLst>
      <p:ext uri="{BB962C8B-B14F-4D97-AF65-F5344CB8AC3E}">
        <p14:creationId xmlns:p14="http://schemas.microsoft.com/office/powerpoint/2010/main" val="1368636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4493538"/>
          </a:xfrm>
          <a:prstGeom prst="rect">
            <a:avLst/>
          </a:prstGeom>
          <a:noFill/>
        </p:spPr>
        <p:txBody>
          <a:bodyPr wrap="square" rtlCol="0">
            <a:spAutoFit/>
          </a:bodyPr>
          <a:lstStyle/>
          <a:p>
            <a:r>
              <a:rPr lang="en-IN" sz="2200" dirty="0">
                <a:solidFill>
                  <a:srgbClr val="0070C0"/>
                </a:solidFill>
              </a:rPr>
              <a:t>5. What is the primary purpose of Zaps in Zapier?</a:t>
            </a:r>
          </a:p>
          <a:p>
            <a:endParaRPr lang="en-IN" sz="2200" dirty="0">
              <a:solidFill>
                <a:srgbClr val="0070C0"/>
              </a:solidFill>
            </a:endParaRPr>
          </a:p>
          <a:p>
            <a:pPr marL="342900" indent="-342900">
              <a:buAutoNum type="alphaUcPeriod"/>
            </a:pPr>
            <a:r>
              <a:rPr lang="en-IN" sz="2200" b="1" dirty="0">
                <a:solidFill>
                  <a:srgbClr val="00B050"/>
                </a:solidFill>
              </a:rPr>
              <a:t>To connect apps and perform automated tasks</a:t>
            </a:r>
          </a:p>
          <a:p>
            <a:pPr marL="342900" indent="-342900">
              <a:buAutoNum type="alphaUcPeriod"/>
            </a:pPr>
            <a:r>
              <a:rPr lang="en-IN" sz="2200" dirty="0">
                <a:solidFill>
                  <a:srgbClr val="0070C0"/>
                </a:solidFill>
              </a:rPr>
              <a:t>To</a:t>
            </a:r>
            <a:r>
              <a:rPr lang="en-IN" sz="2200" b="1" dirty="0">
                <a:solidFill>
                  <a:srgbClr val="00B050"/>
                </a:solidFill>
              </a:rPr>
              <a:t> </a:t>
            </a:r>
            <a:r>
              <a:rPr lang="en-IN" sz="2200" dirty="0">
                <a:solidFill>
                  <a:srgbClr val="0070C0"/>
                </a:solidFill>
              </a:rPr>
              <a:t>manage user accounts</a:t>
            </a:r>
          </a:p>
          <a:p>
            <a:pPr marL="342900" indent="-342900">
              <a:buAutoNum type="alphaUcPeriod"/>
            </a:pPr>
            <a:r>
              <a:rPr lang="en-IN" sz="2200" dirty="0">
                <a:solidFill>
                  <a:srgbClr val="0070C0"/>
                </a:solidFill>
              </a:rPr>
              <a:t>To provide customer support</a:t>
            </a:r>
          </a:p>
          <a:p>
            <a:pPr marL="342900" indent="-342900">
              <a:buAutoNum type="alphaUcPeriod"/>
            </a:pPr>
            <a:r>
              <a:rPr lang="en-IN" sz="2200" dirty="0">
                <a:solidFill>
                  <a:srgbClr val="0070C0"/>
                </a:solidFill>
              </a:rPr>
              <a:t>To analyse data</a:t>
            </a:r>
          </a:p>
          <a:p>
            <a:endParaRPr lang="en-IN" sz="2200" dirty="0">
              <a:solidFill>
                <a:srgbClr val="0070C0"/>
              </a:solidFill>
            </a:endParaRPr>
          </a:p>
          <a:p>
            <a:r>
              <a:rPr lang="en-IN" sz="2200" dirty="0">
                <a:solidFill>
                  <a:srgbClr val="0070C0"/>
                </a:solidFill>
              </a:rPr>
              <a:t>6. What are the two main components of a Zap in Zapier?</a:t>
            </a:r>
          </a:p>
          <a:p>
            <a:endParaRPr lang="en-IN" sz="2200" dirty="0">
              <a:solidFill>
                <a:srgbClr val="0070C0"/>
              </a:solidFill>
            </a:endParaRPr>
          </a:p>
          <a:p>
            <a:pPr marL="342900" indent="-342900">
              <a:buAutoNum type="alphaUcPeriod"/>
            </a:pPr>
            <a:r>
              <a:rPr lang="en-IN" sz="2200" dirty="0">
                <a:solidFill>
                  <a:srgbClr val="0070C0"/>
                </a:solidFill>
              </a:rPr>
              <a:t>Reaction and Response</a:t>
            </a:r>
          </a:p>
          <a:p>
            <a:pPr marL="342900" indent="-342900">
              <a:buAutoNum type="alphaUcPeriod"/>
            </a:pPr>
            <a:r>
              <a:rPr lang="en-IN" sz="2200" b="1" dirty="0">
                <a:solidFill>
                  <a:srgbClr val="00B050"/>
                </a:solidFill>
              </a:rPr>
              <a:t>Trigger and Action</a:t>
            </a:r>
          </a:p>
          <a:p>
            <a:pPr marL="342900" indent="-342900">
              <a:buAutoNum type="alphaUcPeriod"/>
            </a:pPr>
            <a:r>
              <a:rPr lang="en-IN" sz="2200" dirty="0">
                <a:solidFill>
                  <a:srgbClr val="0070C0"/>
                </a:solidFill>
              </a:rPr>
              <a:t>Start and finish</a:t>
            </a:r>
          </a:p>
          <a:p>
            <a:pPr marL="342900" indent="-342900">
              <a:buAutoNum type="alphaUcPeriod"/>
            </a:pPr>
            <a:r>
              <a:rPr lang="en-IN" sz="2200" dirty="0">
                <a:solidFill>
                  <a:srgbClr val="0070C0"/>
                </a:solidFill>
              </a:rPr>
              <a:t>Initiation and execution</a:t>
            </a:r>
          </a:p>
        </p:txBody>
      </p:sp>
    </p:spTree>
    <p:extLst>
      <p:ext uri="{BB962C8B-B14F-4D97-AF65-F5344CB8AC3E}">
        <p14:creationId xmlns:p14="http://schemas.microsoft.com/office/powerpoint/2010/main" val="1043202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2123658"/>
          </a:xfrm>
          <a:prstGeom prst="rect">
            <a:avLst/>
          </a:prstGeom>
          <a:noFill/>
        </p:spPr>
        <p:txBody>
          <a:bodyPr wrap="square" rtlCol="0">
            <a:spAutoFit/>
          </a:bodyPr>
          <a:lstStyle/>
          <a:p>
            <a:r>
              <a:rPr lang="en-IN" sz="2200" dirty="0">
                <a:solidFill>
                  <a:srgbClr val="0070C0"/>
                </a:solidFill>
              </a:rPr>
              <a:t>7. How many triggers can zap have?</a:t>
            </a:r>
          </a:p>
          <a:p>
            <a:endParaRPr lang="en-IN" sz="2200" dirty="0">
              <a:solidFill>
                <a:srgbClr val="0070C0"/>
              </a:solidFill>
            </a:endParaRPr>
          </a:p>
          <a:p>
            <a:pPr marL="342900" indent="-342900">
              <a:buAutoNum type="alphaUcPeriod"/>
            </a:pPr>
            <a:r>
              <a:rPr lang="en-IN" sz="2200" dirty="0">
                <a:solidFill>
                  <a:srgbClr val="0070C0"/>
                </a:solidFill>
              </a:rPr>
              <a:t>Only one</a:t>
            </a:r>
          </a:p>
          <a:p>
            <a:pPr marL="342900" indent="-342900">
              <a:buAutoNum type="alphaUcPeriod"/>
            </a:pPr>
            <a:r>
              <a:rPr lang="en-IN" sz="2200" dirty="0">
                <a:solidFill>
                  <a:srgbClr val="0070C0"/>
                </a:solidFill>
              </a:rPr>
              <a:t>Two</a:t>
            </a:r>
          </a:p>
          <a:p>
            <a:pPr marL="342900" indent="-342900">
              <a:buAutoNum type="alphaUcPeriod"/>
            </a:pPr>
            <a:r>
              <a:rPr lang="en-IN" sz="2200" dirty="0">
                <a:solidFill>
                  <a:srgbClr val="0070C0"/>
                </a:solidFill>
              </a:rPr>
              <a:t>Unlimited</a:t>
            </a:r>
          </a:p>
          <a:p>
            <a:pPr marL="342900" indent="-342900">
              <a:buAutoNum type="alphaUcPeriod"/>
            </a:pPr>
            <a:r>
              <a:rPr lang="en-IN" sz="2200" dirty="0">
                <a:solidFill>
                  <a:srgbClr val="0070C0"/>
                </a:solidFill>
              </a:rPr>
              <a:t>Three</a:t>
            </a:r>
          </a:p>
        </p:txBody>
      </p:sp>
    </p:spTree>
    <p:extLst>
      <p:ext uri="{BB962C8B-B14F-4D97-AF65-F5344CB8AC3E}">
        <p14:creationId xmlns:p14="http://schemas.microsoft.com/office/powerpoint/2010/main" val="3797368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2123658"/>
          </a:xfrm>
          <a:prstGeom prst="rect">
            <a:avLst/>
          </a:prstGeom>
          <a:noFill/>
        </p:spPr>
        <p:txBody>
          <a:bodyPr wrap="square" rtlCol="0">
            <a:spAutoFit/>
          </a:bodyPr>
          <a:lstStyle/>
          <a:p>
            <a:r>
              <a:rPr lang="en-IN" sz="2200" dirty="0">
                <a:solidFill>
                  <a:srgbClr val="0070C0"/>
                </a:solidFill>
              </a:rPr>
              <a:t>7. How many triggers can zap have?</a:t>
            </a:r>
          </a:p>
          <a:p>
            <a:endParaRPr lang="en-IN" sz="2200" dirty="0">
              <a:solidFill>
                <a:srgbClr val="0070C0"/>
              </a:solidFill>
            </a:endParaRPr>
          </a:p>
          <a:p>
            <a:pPr marL="342900" indent="-342900">
              <a:buAutoNum type="alphaUcPeriod"/>
            </a:pPr>
            <a:r>
              <a:rPr lang="en-IN" sz="2200" b="1" dirty="0">
                <a:solidFill>
                  <a:srgbClr val="00B050"/>
                </a:solidFill>
              </a:rPr>
              <a:t>Only one</a:t>
            </a:r>
          </a:p>
          <a:p>
            <a:pPr marL="342900" indent="-342900">
              <a:buAutoNum type="alphaUcPeriod"/>
            </a:pPr>
            <a:r>
              <a:rPr lang="en-IN" sz="2200" dirty="0">
                <a:solidFill>
                  <a:srgbClr val="0070C0"/>
                </a:solidFill>
              </a:rPr>
              <a:t>Two</a:t>
            </a:r>
          </a:p>
          <a:p>
            <a:pPr marL="342900" indent="-342900">
              <a:buAutoNum type="alphaUcPeriod"/>
            </a:pPr>
            <a:r>
              <a:rPr lang="en-IN" sz="2200" dirty="0">
                <a:solidFill>
                  <a:srgbClr val="0070C0"/>
                </a:solidFill>
              </a:rPr>
              <a:t>Unlimited</a:t>
            </a:r>
          </a:p>
          <a:p>
            <a:pPr marL="342900" indent="-342900">
              <a:buAutoNum type="alphaUcPeriod"/>
            </a:pPr>
            <a:r>
              <a:rPr lang="en-IN" sz="2200" dirty="0">
                <a:solidFill>
                  <a:srgbClr val="0070C0"/>
                </a:solidFill>
              </a:rPr>
              <a:t>Three</a:t>
            </a:r>
          </a:p>
        </p:txBody>
      </p:sp>
    </p:spTree>
    <p:extLst>
      <p:ext uri="{BB962C8B-B14F-4D97-AF65-F5344CB8AC3E}">
        <p14:creationId xmlns:p14="http://schemas.microsoft.com/office/powerpoint/2010/main" val="2342800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4832092"/>
          </a:xfrm>
          <a:prstGeom prst="rect">
            <a:avLst/>
          </a:prstGeom>
          <a:noFill/>
        </p:spPr>
        <p:txBody>
          <a:bodyPr wrap="square" rtlCol="0">
            <a:spAutoFit/>
          </a:bodyPr>
          <a:lstStyle/>
          <a:p>
            <a:r>
              <a:rPr lang="en-IN" sz="2200" dirty="0">
                <a:solidFill>
                  <a:srgbClr val="0070C0"/>
                </a:solidFill>
              </a:rPr>
              <a:t>7. How many triggers can zap have?</a:t>
            </a:r>
          </a:p>
          <a:p>
            <a:endParaRPr lang="en-IN" sz="2200" dirty="0">
              <a:solidFill>
                <a:srgbClr val="0070C0"/>
              </a:solidFill>
            </a:endParaRPr>
          </a:p>
          <a:p>
            <a:pPr marL="342900" indent="-342900">
              <a:buAutoNum type="alphaUcPeriod"/>
            </a:pPr>
            <a:r>
              <a:rPr lang="en-IN" sz="2200" b="1" dirty="0">
                <a:solidFill>
                  <a:srgbClr val="00B050"/>
                </a:solidFill>
              </a:rPr>
              <a:t>Only one</a:t>
            </a:r>
          </a:p>
          <a:p>
            <a:pPr marL="342900" indent="-342900">
              <a:buAutoNum type="alphaUcPeriod"/>
            </a:pPr>
            <a:r>
              <a:rPr lang="en-IN" sz="2200" dirty="0">
                <a:solidFill>
                  <a:srgbClr val="0070C0"/>
                </a:solidFill>
              </a:rPr>
              <a:t>Two</a:t>
            </a:r>
          </a:p>
          <a:p>
            <a:pPr marL="342900" indent="-342900">
              <a:buAutoNum type="alphaUcPeriod"/>
            </a:pPr>
            <a:r>
              <a:rPr lang="en-IN" sz="2200" dirty="0">
                <a:solidFill>
                  <a:srgbClr val="0070C0"/>
                </a:solidFill>
              </a:rPr>
              <a:t>Unlimited</a:t>
            </a:r>
          </a:p>
          <a:p>
            <a:pPr marL="342900" indent="-342900">
              <a:buAutoNum type="alphaUcPeriod"/>
            </a:pPr>
            <a:r>
              <a:rPr lang="en-IN" sz="2200" dirty="0">
                <a:solidFill>
                  <a:srgbClr val="0070C0"/>
                </a:solidFill>
              </a:rPr>
              <a:t>Three</a:t>
            </a:r>
          </a:p>
          <a:p>
            <a:endParaRPr lang="en-IN" sz="2200" dirty="0">
              <a:solidFill>
                <a:srgbClr val="0070C0"/>
              </a:solidFill>
            </a:endParaRPr>
          </a:p>
          <a:p>
            <a:r>
              <a:rPr lang="en-IN" sz="2200" dirty="0">
                <a:solidFill>
                  <a:srgbClr val="0070C0"/>
                </a:solidFill>
              </a:rPr>
              <a:t>8. Which automation platform is known for its user-friendly interface and intuitive workflow builder?</a:t>
            </a:r>
          </a:p>
          <a:p>
            <a:endParaRPr lang="en-IN" sz="2200" dirty="0">
              <a:solidFill>
                <a:srgbClr val="0070C0"/>
              </a:solidFill>
            </a:endParaRPr>
          </a:p>
          <a:p>
            <a:r>
              <a:rPr lang="en-IN" sz="2200" dirty="0">
                <a:solidFill>
                  <a:srgbClr val="0070C0"/>
                </a:solidFill>
              </a:rPr>
              <a:t>A. </a:t>
            </a:r>
            <a:r>
              <a:rPr lang="en-IN" sz="2200" dirty="0" err="1">
                <a:solidFill>
                  <a:srgbClr val="0070C0"/>
                </a:solidFill>
              </a:rPr>
              <a:t>Integromat</a:t>
            </a:r>
            <a:endParaRPr lang="en-IN" sz="2200" dirty="0">
              <a:solidFill>
                <a:srgbClr val="0070C0"/>
              </a:solidFill>
            </a:endParaRPr>
          </a:p>
          <a:p>
            <a:r>
              <a:rPr lang="en-IN" sz="2200" dirty="0">
                <a:solidFill>
                  <a:srgbClr val="0070C0"/>
                </a:solidFill>
              </a:rPr>
              <a:t>B. IFTTT</a:t>
            </a:r>
          </a:p>
          <a:p>
            <a:r>
              <a:rPr lang="en-IN" sz="2200" dirty="0">
                <a:solidFill>
                  <a:srgbClr val="0070C0"/>
                </a:solidFill>
              </a:rPr>
              <a:t>C. Zapier</a:t>
            </a:r>
          </a:p>
          <a:p>
            <a:r>
              <a:rPr lang="en-IN" sz="2200" dirty="0">
                <a:solidFill>
                  <a:srgbClr val="0070C0"/>
                </a:solidFill>
              </a:rPr>
              <a:t>D. Microsoft Power Automate</a:t>
            </a:r>
          </a:p>
        </p:txBody>
      </p:sp>
    </p:spTree>
    <p:extLst>
      <p:ext uri="{BB962C8B-B14F-4D97-AF65-F5344CB8AC3E}">
        <p14:creationId xmlns:p14="http://schemas.microsoft.com/office/powerpoint/2010/main" val="385052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128"/>
            <a:ext cx="8229600" cy="1143000"/>
          </a:xfrm>
          <a:effectLst>
            <a:outerShdw blurRad="63500" sx="102000" sy="102000" algn="ctr" rotWithShape="0">
              <a:prstClr val="black">
                <a:alpha val="40000"/>
              </a:prstClr>
            </a:outerShdw>
          </a:effectLst>
        </p:spPr>
        <p:txBody>
          <a:bodyPr>
            <a:normAutofit/>
          </a:bodyPr>
          <a:lstStyle/>
          <a:p>
            <a:r>
              <a:rPr lang="en-IN" b="1" dirty="0">
                <a:solidFill>
                  <a:srgbClr val="FF9900"/>
                </a:solidFill>
              </a:rPr>
              <a:t>Quiz Time</a:t>
            </a:r>
          </a:p>
        </p:txBody>
      </p:sp>
      <p:cxnSp>
        <p:nvCxnSpPr>
          <p:cNvPr id="13" name="Straight Connector 12"/>
          <p:cNvCxnSpPr/>
          <p:nvPr/>
        </p:nvCxnSpPr>
        <p:spPr>
          <a:xfrm>
            <a:off x="512480" y="928670"/>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5" name="Rectangle 24"/>
          <p:cNvSpPr/>
          <p:nvPr/>
        </p:nvSpPr>
        <p:spPr>
          <a:xfrm>
            <a:off x="7986276" y="1010252"/>
            <a:ext cx="45719" cy="56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3D8AB72-DFFB-6981-21CA-7B3902949A14}"/>
              </a:ext>
            </a:extLst>
          </p:cNvPr>
          <p:cNvSpPr txBox="1"/>
          <p:nvPr/>
        </p:nvSpPr>
        <p:spPr>
          <a:xfrm>
            <a:off x="369247" y="1455742"/>
            <a:ext cx="8163193" cy="4832092"/>
          </a:xfrm>
          <a:prstGeom prst="rect">
            <a:avLst/>
          </a:prstGeom>
          <a:noFill/>
        </p:spPr>
        <p:txBody>
          <a:bodyPr wrap="square" rtlCol="0">
            <a:spAutoFit/>
          </a:bodyPr>
          <a:lstStyle/>
          <a:p>
            <a:r>
              <a:rPr lang="en-IN" sz="2200" dirty="0">
                <a:solidFill>
                  <a:srgbClr val="0070C0"/>
                </a:solidFill>
              </a:rPr>
              <a:t>7. How many triggers can zap have?</a:t>
            </a:r>
          </a:p>
          <a:p>
            <a:endParaRPr lang="en-IN" sz="2200" dirty="0">
              <a:solidFill>
                <a:srgbClr val="0070C0"/>
              </a:solidFill>
            </a:endParaRPr>
          </a:p>
          <a:p>
            <a:pPr marL="342900" indent="-342900">
              <a:buAutoNum type="alphaUcPeriod"/>
            </a:pPr>
            <a:r>
              <a:rPr lang="en-IN" sz="2200" b="1" dirty="0">
                <a:solidFill>
                  <a:srgbClr val="00B050"/>
                </a:solidFill>
              </a:rPr>
              <a:t>Only one</a:t>
            </a:r>
          </a:p>
          <a:p>
            <a:pPr marL="342900" indent="-342900">
              <a:buAutoNum type="alphaUcPeriod"/>
            </a:pPr>
            <a:r>
              <a:rPr lang="en-IN" sz="2200" dirty="0">
                <a:solidFill>
                  <a:srgbClr val="0070C0"/>
                </a:solidFill>
              </a:rPr>
              <a:t>Two</a:t>
            </a:r>
          </a:p>
          <a:p>
            <a:pPr marL="342900" indent="-342900">
              <a:buAutoNum type="alphaUcPeriod"/>
            </a:pPr>
            <a:r>
              <a:rPr lang="en-IN" sz="2200" dirty="0">
                <a:solidFill>
                  <a:srgbClr val="0070C0"/>
                </a:solidFill>
              </a:rPr>
              <a:t>Unlimited</a:t>
            </a:r>
          </a:p>
          <a:p>
            <a:pPr marL="342900" indent="-342900">
              <a:buAutoNum type="alphaUcPeriod"/>
            </a:pPr>
            <a:r>
              <a:rPr lang="en-IN" sz="2200" dirty="0">
                <a:solidFill>
                  <a:srgbClr val="0070C0"/>
                </a:solidFill>
              </a:rPr>
              <a:t>Three</a:t>
            </a:r>
          </a:p>
          <a:p>
            <a:endParaRPr lang="en-IN" sz="2200" dirty="0">
              <a:solidFill>
                <a:srgbClr val="0070C0"/>
              </a:solidFill>
            </a:endParaRPr>
          </a:p>
          <a:p>
            <a:r>
              <a:rPr lang="en-IN" sz="2200" dirty="0">
                <a:solidFill>
                  <a:srgbClr val="0070C0"/>
                </a:solidFill>
              </a:rPr>
              <a:t>8. Which automation platform is known for its user-friendly interface and intuitive workflow builder?</a:t>
            </a:r>
          </a:p>
          <a:p>
            <a:endParaRPr lang="en-IN" sz="2200" dirty="0">
              <a:solidFill>
                <a:srgbClr val="0070C0"/>
              </a:solidFill>
            </a:endParaRPr>
          </a:p>
          <a:p>
            <a:r>
              <a:rPr lang="en-IN" sz="2200" dirty="0">
                <a:solidFill>
                  <a:srgbClr val="0070C0"/>
                </a:solidFill>
              </a:rPr>
              <a:t>A. </a:t>
            </a:r>
            <a:r>
              <a:rPr lang="en-IN" sz="2200" dirty="0" err="1">
                <a:solidFill>
                  <a:srgbClr val="0070C0"/>
                </a:solidFill>
              </a:rPr>
              <a:t>Integromat</a:t>
            </a:r>
            <a:endParaRPr lang="en-IN" sz="2200" dirty="0">
              <a:solidFill>
                <a:srgbClr val="0070C0"/>
              </a:solidFill>
            </a:endParaRPr>
          </a:p>
          <a:p>
            <a:r>
              <a:rPr lang="en-IN" sz="2200" dirty="0">
                <a:solidFill>
                  <a:srgbClr val="0070C0"/>
                </a:solidFill>
              </a:rPr>
              <a:t>B. IFTTT</a:t>
            </a:r>
          </a:p>
          <a:p>
            <a:r>
              <a:rPr lang="en-IN" sz="2200" b="1" dirty="0">
                <a:solidFill>
                  <a:srgbClr val="00B050"/>
                </a:solidFill>
              </a:rPr>
              <a:t>C. Zapier</a:t>
            </a:r>
          </a:p>
          <a:p>
            <a:r>
              <a:rPr lang="en-IN" sz="2200" dirty="0">
                <a:solidFill>
                  <a:srgbClr val="0070C0"/>
                </a:solidFill>
              </a:rPr>
              <a:t>D. Microsoft Power Automate</a:t>
            </a:r>
          </a:p>
        </p:txBody>
      </p:sp>
    </p:spTree>
    <p:extLst>
      <p:ext uri="{BB962C8B-B14F-4D97-AF65-F5344CB8AC3E}">
        <p14:creationId xmlns:p14="http://schemas.microsoft.com/office/powerpoint/2010/main" val="2216223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99D3F-66D8-A595-120B-4500DC7D3A5A}"/>
              </a:ext>
            </a:extLst>
          </p:cNvPr>
          <p:cNvPicPr>
            <a:picLocks noChangeAspect="1"/>
          </p:cNvPicPr>
          <p:nvPr/>
        </p:nvPicPr>
        <p:blipFill>
          <a:blip r:embed="rId2"/>
          <a:stretch>
            <a:fillRect/>
          </a:stretch>
        </p:blipFill>
        <p:spPr>
          <a:xfrm>
            <a:off x="107504" y="1052736"/>
            <a:ext cx="8928991" cy="4439270"/>
          </a:xfrm>
          <a:prstGeom prst="rect">
            <a:avLst/>
          </a:prstGeom>
        </p:spPr>
      </p:pic>
    </p:spTree>
    <p:extLst>
      <p:ext uri="{BB962C8B-B14F-4D97-AF65-F5344CB8AC3E}">
        <p14:creationId xmlns:p14="http://schemas.microsoft.com/office/powerpoint/2010/main" val="3640283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1A103-E5DA-29D1-9CFC-9004A8870AE0}"/>
              </a:ext>
            </a:extLst>
          </p:cNvPr>
          <p:cNvPicPr>
            <a:picLocks noChangeAspect="1"/>
          </p:cNvPicPr>
          <p:nvPr/>
        </p:nvPicPr>
        <p:blipFill>
          <a:blip r:embed="rId2"/>
          <a:stretch>
            <a:fillRect/>
          </a:stretch>
        </p:blipFill>
        <p:spPr>
          <a:xfrm>
            <a:off x="0" y="865262"/>
            <a:ext cx="9144000" cy="5127476"/>
          </a:xfrm>
          <a:prstGeom prst="rect">
            <a:avLst/>
          </a:prstGeom>
        </p:spPr>
      </p:pic>
    </p:spTree>
    <p:extLst>
      <p:ext uri="{BB962C8B-B14F-4D97-AF65-F5344CB8AC3E}">
        <p14:creationId xmlns:p14="http://schemas.microsoft.com/office/powerpoint/2010/main" val="144193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8E3FEF-ABF7-C146-E45D-1D0F531D00CC}"/>
              </a:ext>
            </a:extLst>
          </p:cNvPr>
          <p:cNvSpPr txBox="1"/>
          <p:nvPr/>
        </p:nvSpPr>
        <p:spPr>
          <a:xfrm>
            <a:off x="4859461" y="46365"/>
            <a:ext cx="5688632" cy="646331"/>
          </a:xfrm>
          <a:prstGeom prst="rect">
            <a:avLst/>
          </a:prstGeom>
          <a:noFill/>
        </p:spPr>
        <p:txBody>
          <a:bodyPr wrap="square" rtlCol="0">
            <a:spAutoFit/>
          </a:bodyPr>
          <a:lstStyle/>
          <a:p>
            <a:r>
              <a:rPr lang="en-IN" b="1" dirty="0"/>
              <a:t>Building Your First Zap</a:t>
            </a:r>
          </a:p>
          <a:p>
            <a:endParaRPr lang="en-IN" dirty="0"/>
          </a:p>
        </p:txBody>
      </p:sp>
      <p:pic>
        <p:nvPicPr>
          <p:cNvPr id="4" name="Picture 3">
            <a:extLst>
              <a:ext uri="{FF2B5EF4-FFF2-40B4-BE49-F238E27FC236}">
                <a16:creationId xmlns:a16="http://schemas.microsoft.com/office/drawing/2014/main" id="{351A3B28-9DF3-51EF-8621-405712EE18D6}"/>
              </a:ext>
            </a:extLst>
          </p:cNvPr>
          <p:cNvPicPr>
            <a:picLocks noChangeAspect="1"/>
          </p:cNvPicPr>
          <p:nvPr/>
        </p:nvPicPr>
        <p:blipFill>
          <a:blip r:embed="rId2"/>
          <a:stretch>
            <a:fillRect/>
          </a:stretch>
        </p:blipFill>
        <p:spPr>
          <a:xfrm>
            <a:off x="4860032" y="620688"/>
            <a:ext cx="3877216" cy="6120680"/>
          </a:xfrm>
          <a:prstGeom prst="rect">
            <a:avLst/>
          </a:prstGeom>
        </p:spPr>
      </p:pic>
      <p:pic>
        <p:nvPicPr>
          <p:cNvPr id="5" name="Picture 4">
            <a:extLst>
              <a:ext uri="{FF2B5EF4-FFF2-40B4-BE49-F238E27FC236}">
                <a16:creationId xmlns:a16="http://schemas.microsoft.com/office/drawing/2014/main" id="{D1A2A12F-C162-F62A-624E-E160E826B668}"/>
              </a:ext>
            </a:extLst>
          </p:cNvPr>
          <p:cNvPicPr>
            <a:picLocks noChangeAspect="1"/>
          </p:cNvPicPr>
          <p:nvPr/>
        </p:nvPicPr>
        <p:blipFill>
          <a:blip r:embed="rId3"/>
          <a:stretch>
            <a:fillRect/>
          </a:stretch>
        </p:blipFill>
        <p:spPr>
          <a:xfrm>
            <a:off x="842462" y="29424"/>
            <a:ext cx="3346029" cy="2246873"/>
          </a:xfrm>
          <a:prstGeom prst="rect">
            <a:avLst/>
          </a:prstGeom>
        </p:spPr>
      </p:pic>
      <p:pic>
        <p:nvPicPr>
          <p:cNvPr id="6" name="Picture 5">
            <a:extLst>
              <a:ext uri="{FF2B5EF4-FFF2-40B4-BE49-F238E27FC236}">
                <a16:creationId xmlns:a16="http://schemas.microsoft.com/office/drawing/2014/main" id="{D2669919-B6CB-F958-7FB4-04C82AB77C66}"/>
              </a:ext>
            </a:extLst>
          </p:cNvPr>
          <p:cNvPicPr>
            <a:picLocks noChangeAspect="1"/>
          </p:cNvPicPr>
          <p:nvPr/>
        </p:nvPicPr>
        <p:blipFill>
          <a:blip r:embed="rId4"/>
          <a:stretch>
            <a:fillRect/>
          </a:stretch>
        </p:blipFill>
        <p:spPr>
          <a:xfrm>
            <a:off x="832910" y="2431316"/>
            <a:ext cx="3365134" cy="1995368"/>
          </a:xfrm>
          <a:prstGeom prst="rect">
            <a:avLst/>
          </a:prstGeom>
        </p:spPr>
      </p:pic>
      <p:pic>
        <p:nvPicPr>
          <p:cNvPr id="7" name="Picture 6">
            <a:extLst>
              <a:ext uri="{FF2B5EF4-FFF2-40B4-BE49-F238E27FC236}">
                <a16:creationId xmlns:a16="http://schemas.microsoft.com/office/drawing/2014/main" id="{8B0C8D68-5884-ED1B-3753-337A3BB59A1C}"/>
              </a:ext>
            </a:extLst>
          </p:cNvPr>
          <p:cNvPicPr>
            <a:picLocks noChangeAspect="1"/>
          </p:cNvPicPr>
          <p:nvPr/>
        </p:nvPicPr>
        <p:blipFill>
          <a:blip r:embed="rId5"/>
          <a:stretch>
            <a:fillRect/>
          </a:stretch>
        </p:blipFill>
        <p:spPr>
          <a:xfrm>
            <a:off x="837008" y="4619546"/>
            <a:ext cx="3239789" cy="2224642"/>
          </a:xfrm>
          <a:prstGeom prst="rect">
            <a:avLst/>
          </a:prstGeom>
        </p:spPr>
      </p:pic>
    </p:spTree>
    <p:extLst>
      <p:ext uri="{BB962C8B-B14F-4D97-AF65-F5344CB8AC3E}">
        <p14:creationId xmlns:p14="http://schemas.microsoft.com/office/powerpoint/2010/main" val="1839667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E453B3-37E9-0EAD-03D8-54DCF36E69A1}"/>
              </a:ext>
            </a:extLst>
          </p:cNvPr>
          <p:cNvPicPr>
            <a:picLocks noChangeAspect="1"/>
          </p:cNvPicPr>
          <p:nvPr/>
        </p:nvPicPr>
        <p:blipFill>
          <a:blip r:embed="rId2"/>
          <a:stretch>
            <a:fillRect/>
          </a:stretch>
        </p:blipFill>
        <p:spPr>
          <a:xfrm>
            <a:off x="0" y="528335"/>
            <a:ext cx="9144000" cy="5801330"/>
          </a:xfrm>
          <a:prstGeom prst="rect">
            <a:avLst/>
          </a:prstGeom>
        </p:spPr>
      </p:pic>
    </p:spTree>
    <p:extLst>
      <p:ext uri="{BB962C8B-B14F-4D97-AF65-F5344CB8AC3E}">
        <p14:creationId xmlns:p14="http://schemas.microsoft.com/office/powerpoint/2010/main" val="181640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266" y="214290"/>
            <a:ext cx="7329510" cy="654032"/>
          </a:xfrm>
        </p:spPr>
        <p:txBody>
          <a:bodyPr>
            <a:normAutofit/>
          </a:bodyPr>
          <a:lstStyle/>
          <a:p>
            <a:r>
              <a:rPr lang="en-IN" sz="3600" b="1" dirty="0">
                <a:solidFill>
                  <a:srgbClr val="FF9900"/>
                </a:solidFill>
              </a:rPr>
              <a:t>How Neural Networks Work</a:t>
            </a:r>
          </a:p>
        </p:txBody>
      </p:sp>
      <p:sp>
        <p:nvSpPr>
          <p:cNvPr id="7" name="TextBox 6"/>
          <p:cNvSpPr txBox="1"/>
          <p:nvPr/>
        </p:nvSpPr>
        <p:spPr>
          <a:xfrm>
            <a:off x="214314" y="1000108"/>
            <a:ext cx="8929686" cy="2523768"/>
          </a:xfrm>
          <a:prstGeom prst="rect">
            <a:avLst/>
          </a:prstGeom>
          <a:noFill/>
        </p:spPr>
        <p:txBody>
          <a:bodyPr wrap="square" rtlCol="0">
            <a:spAutoFit/>
          </a:bodyPr>
          <a:lstStyle/>
          <a:p>
            <a:pPr>
              <a:buFont typeface="Arial" pitchFamily="34" charset="0"/>
              <a:buChar char="•"/>
            </a:pPr>
            <a:r>
              <a:rPr lang="en-IN" sz="2000" b="1" dirty="0">
                <a:solidFill>
                  <a:srgbClr val="0070C0"/>
                </a:solidFill>
              </a:rPr>
              <a:t>Input data is fed into the input layer.</a:t>
            </a:r>
          </a:p>
          <a:p>
            <a:endParaRPr lang="en-IN" sz="2000" b="1" dirty="0">
              <a:solidFill>
                <a:srgbClr val="0070C0"/>
              </a:solidFill>
            </a:endParaRPr>
          </a:p>
          <a:p>
            <a:pPr>
              <a:buFont typeface="Arial" pitchFamily="34" charset="0"/>
              <a:buChar char="•"/>
            </a:pPr>
            <a:r>
              <a:rPr lang="en-IN" sz="2000" b="1" dirty="0">
                <a:solidFill>
                  <a:srgbClr val="0070C0"/>
                </a:solidFill>
              </a:rPr>
              <a:t>The inputs are multiplied by the weights and passed through an activation function in each neuron in the hidden layers.</a:t>
            </a:r>
          </a:p>
          <a:p>
            <a:endParaRPr lang="en-IN" sz="2000" b="1" dirty="0">
              <a:solidFill>
                <a:srgbClr val="0070C0"/>
              </a:solidFill>
            </a:endParaRPr>
          </a:p>
          <a:p>
            <a:pPr>
              <a:buFont typeface="Arial" pitchFamily="34" charset="0"/>
              <a:buChar char="•"/>
            </a:pPr>
            <a:r>
              <a:rPr lang="en-IN" sz="2000" b="1" dirty="0">
                <a:solidFill>
                  <a:srgbClr val="0070C0"/>
                </a:solidFill>
              </a:rPr>
              <a:t>The process continues until the output layer is reached, and the final output is produced.</a:t>
            </a:r>
          </a:p>
          <a:p>
            <a:endParaRPr lang="en-IN" dirty="0"/>
          </a:p>
        </p:txBody>
      </p:sp>
      <p:pic>
        <p:nvPicPr>
          <p:cNvPr id="2050" name="Picture 2"/>
          <p:cNvPicPr>
            <a:picLocks noChangeAspect="1" noChangeArrowheads="1"/>
          </p:cNvPicPr>
          <p:nvPr/>
        </p:nvPicPr>
        <p:blipFill>
          <a:blip r:embed="rId2"/>
          <a:srcRect/>
          <a:stretch>
            <a:fillRect/>
          </a:stretch>
        </p:blipFill>
        <p:spPr bwMode="auto">
          <a:xfrm>
            <a:off x="2253135" y="3071810"/>
            <a:ext cx="4284973" cy="3672834"/>
          </a:xfrm>
          <a:prstGeom prst="rect">
            <a:avLst/>
          </a:prstGeom>
          <a:noFill/>
          <a:ln w="9525">
            <a:noFill/>
            <a:miter lim="800000"/>
            <a:headEnd/>
            <a:tailEnd/>
          </a:ln>
          <a:effectLst/>
        </p:spPr>
      </p:pic>
      <p:sp>
        <p:nvSpPr>
          <p:cNvPr id="10" name="TextBox 9"/>
          <p:cNvSpPr txBox="1"/>
          <p:nvPr/>
        </p:nvSpPr>
        <p:spPr>
          <a:xfrm>
            <a:off x="7274418" y="6580727"/>
            <a:ext cx="1869614" cy="307777"/>
          </a:xfrm>
          <a:prstGeom prst="rect">
            <a:avLst/>
          </a:prstGeom>
          <a:noFill/>
        </p:spPr>
        <p:txBody>
          <a:bodyPr wrap="none" rtlCol="0">
            <a:spAutoFit/>
          </a:bodyPr>
          <a:lstStyle/>
          <a:p>
            <a:r>
              <a:rPr lang="en-IN" sz="1400" dirty="0">
                <a:solidFill>
                  <a:schemeClr val="tx1">
                    <a:lumMod val="75000"/>
                    <a:lumOff val="25000"/>
                  </a:schemeClr>
                </a:solidFill>
              </a:rPr>
              <a:t>Source: 3 Blue 1 Brown</a:t>
            </a:r>
          </a:p>
        </p:txBody>
      </p:sp>
      <p:cxnSp>
        <p:nvCxnSpPr>
          <p:cNvPr id="6" name="Straight Connector 5"/>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6AC5F-0EA1-9C9E-F7DD-A06B7666A0E0}"/>
              </a:ext>
            </a:extLst>
          </p:cNvPr>
          <p:cNvPicPr>
            <a:picLocks noChangeAspect="1"/>
          </p:cNvPicPr>
          <p:nvPr/>
        </p:nvPicPr>
        <p:blipFill>
          <a:blip r:embed="rId2"/>
          <a:stretch>
            <a:fillRect/>
          </a:stretch>
        </p:blipFill>
        <p:spPr>
          <a:xfrm>
            <a:off x="24275" y="39790"/>
            <a:ext cx="4680520" cy="2376264"/>
          </a:xfrm>
          <a:prstGeom prst="rect">
            <a:avLst/>
          </a:prstGeom>
        </p:spPr>
      </p:pic>
      <p:pic>
        <p:nvPicPr>
          <p:cNvPr id="3" name="Picture 2">
            <a:extLst>
              <a:ext uri="{FF2B5EF4-FFF2-40B4-BE49-F238E27FC236}">
                <a16:creationId xmlns:a16="http://schemas.microsoft.com/office/drawing/2014/main" id="{0D51F714-D9A3-DA51-D81A-3E77AB1317FD}"/>
              </a:ext>
            </a:extLst>
          </p:cNvPr>
          <p:cNvPicPr>
            <a:picLocks noChangeAspect="1"/>
          </p:cNvPicPr>
          <p:nvPr/>
        </p:nvPicPr>
        <p:blipFill>
          <a:blip r:embed="rId3"/>
          <a:stretch>
            <a:fillRect/>
          </a:stretch>
        </p:blipFill>
        <p:spPr>
          <a:xfrm>
            <a:off x="4211960" y="1556792"/>
            <a:ext cx="4773683" cy="2376264"/>
          </a:xfrm>
          <a:prstGeom prst="rect">
            <a:avLst/>
          </a:prstGeom>
        </p:spPr>
      </p:pic>
      <p:pic>
        <p:nvPicPr>
          <p:cNvPr id="4" name="Picture 3">
            <a:extLst>
              <a:ext uri="{FF2B5EF4-FFF2-40B4-BE49-F238E27FC236}">
                <a16:creationId xmlns:a16="http://schemas.microsoft.com/office/drawing/2014/main" id="{B8FF5FD9-B9B2-09C6-7A65-1423CAEB50BC}"/>
              </a:ext>
            </a:extLst>
          </p:cNvPr>
          <p:cNvPicPr>
            <a:picLocks noChangeAspect="1"/>
          </p:cNvPicPr>
          <p:nvPr/>
        </p:nvPicPr>
        <p:blipFill>
          <a:blip r:embed="rId4"/>
          <a:stretch>
            <a:fillRect/>
          </a:stretch>
        </p:blipFill>
        <p:spPr>
          <a:xfrm>
            <a:off x="1994277" y="4005064"/>
            <a:ext cx="5731510" cy="2676530"/>
          </a:xfrm>
          <a:prstGeom prst="rect">
            <a:avLst/>
          </a:prstGeom>
        </p:spPr>
      </p:pic>
    </p:spTree>
    <p:extLst>
      <p:ext uri="{BB962C8B-B14F-4D97-AF65-F5344CB8AC3E}">
        <p14:creationId xmlns:p14="http://schemas.microsoft.com/office/powerpoint/2010/main" val="2337556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EF595-0D7D-0C0B-59C9-05592C6BFF60}"/>
              </a:ext>
            </a:extLst>
          </p:cNvPr>
          <p:cNvPicPr>
            <a:picLocks noChangeAspect="1"/>
          </p:cNvPicPr>
          <p:nvPr/>
        </p:nvPicPr>
        <p:blipFill>
          <a:blip r:embed="rId2"/>
          <a:stretch>
            <a:fillRect/>
          </a:stretch>
        </p:blipFill>
        <p:spPr>
          <a:xfrm>
            <a:off x="0" y="0"/>
            <a:ext cx="3730894" cy="2394121"/>
          </a:xfrm>
          <a:prstGeom prst="rect">
            <a:avLst/>
          </a:prstGeom>
        </p:spPr>
      </p:pic>
      <p:pic>
        <p:nvPicPr>
          <p:cNvPr id="3" name="Picture 2">
            <a:extLst>
              <a:ext uri="{FF2B5EF4-FFF2-40B4-BE49-F238E27FC236}">
                <a16:creationId xmlns:a16="http://schemas.microsoft.com/office/drawing/2014/main" id="{E7BCC8EC-75FC-453D-9513-0902C013A114}"/>
              </a:ext>
            </a:extLst>
          </p:cNvPr>
          <p:cNvPicPr>
            <a:picLocks noChangeAspect="1"/>
          </p:cNvPicPr>
          <p:nvPr/>
        </p:nvPicPr>
        <p:blipFill>
          <a:blip r:embed="rId3"/>
          <a:stretch>
            <a:fillRect/>
          </a:stretch>
        </p:blipFill>
        <p:spPr>
          <a:xfrm>
            <a:off x="1280232" y="2132856"/>
            <a:ext cx="5474391" cy="2495803"/>
          </a:xfrm>
          <a:prstGeom prst="rect">
            <a:avLst/>
          </a:prstGeom>
        </p:spPr>
      </p:pic>
      <p:pic>
        <p:nvPicPr>
          <p:cNvPr id="4" name="Picture 3">
            <a:extLst>
              <a:ext uri="{FF2B5EF4-FFF2-40B4-BE49-F238E27FC236}">
                <a16:creationId xmlns:a16="http://schemas.microsoft.com/office/drawing/2014/main" id="{AB1AE06E-A759-B540-4AFC-CB2E54A1FC5C}"/>
              </a:ext>
            </a:extLst>
          </p:cNvPr>
          <p:cNvPicPr>
            <a:picLocks noChangeAspect="1"/>
          </p:cNvPicPr>
          <p:nvPr/>
        </p:nvPicPr>
        <p:blipFill>
          <a:blip r:embed="rId4"/>
          <a:stretch>
            <a:fillRect/>
          </a:stretch>
        </p:blipFill>
        <p:spPr>
          <a:xfrm>
            <a:off x="4727668" y="3840284"/>
            <a:ext cx="4387446" cy="3017716"/>
          </a:xfrm>
          <a:prstGeom prst="rect">
            <a:avLst/>
          </a:prstGeom>
        </p:spPr>
      </p:pic>
    </p:spTree>
    <p:extLst>
      <p:ext uri="{BB962C8B-B14F-4D97-AF65-F5344CB8AC3E}">
        <p14:creationId xmlns:p14="http://schemas.microsoft.com/office/powerpoint/2010/main" val="37357568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E7CE8-BEBC-DD10-AD5E-E11281BE7F02}"/>
              </a:ext>
            </a:extLst>
          </p:cNvPr>
          <p:cNvPicPr>
            <a:picLocks noChangeAspect="1"/>
          </p:cNvPicPr>
          <p:nvPr/>
        </p:nvPicPr>
        <p:blipFill>
          <a:blip r:embed="rId2"/>
          <a:stretch>
            <a:fillRect/>
          </a:stretch>
        </p:blipFill>
        <p:spPr>
          <a:xfrm>
            <a:off x="323528" y="314821"/>
            <a:ext cx="5731510" cy="1785620"/>
          </a:xfrm>
          <a:prstGeom prst="rect">
            <a:avLst/>
          </a:prstGeom>
        </p:spPr>
      </p:pic>
      <p:pic>
        <p:nvPicPr>
          <p:cNvPr id="3" name="Picture 2">
            <a:extLst>
              <a:ext uri="{FF2B5EF4-FFF2-40B4-BE49-F238E27FC236}">
                <a16:creationId xmlns:a16="http://schemas.microsoft.com/office/drawing/2014/main" id="{E4BF96D7-A396-8D02-5F91-618DA664CE53}"/>
              </a:ext>
            </a:extLst>
          </p:cNvPr>
          <p:cNvPicPr>
            <a:picLocks noChangeAspect="1"/>
          </p:cNvPicPr>
          <p:nvPr/>
        </p:nvPicPr>
        <p:blipFill>
          <a:blip r:embed="rId3"/>
          <a:stretch>
            <a:fillRect/>
          </a:stretch>
        </p:blipFill>
        <p:spPr>
          <a:xfrm>
            <a:off x="2411760" y="2564904"/>
            <a:ext cx="5731510" cy="3085465"/>
          </a:xfrm>
          <a:prstGeom prst="rect">
            <a:avLst/>
          </a:prstGeom>
        </p:spPr>
      </p:pic>
    </p:spTree>
    <p:extLst>
      <p:ext uri="{BB962C8B-B14F-4D97-AF65-F5344CB8AC3E}">
        <p14:creationId xmlns:p14="http://schemas.microsoft.com/office/powerpoint/2010/main" val="2958201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EFAA6-8FB0-8F7B-DEA5-FB77249D300B}"/>
              </a:ext>
            </a:extLst>
          </p:cNvPr>
          <p:cNvPicPr>
            <a:picLocks noChangeAspect="1"/>
          </p:cNvPicPr>
          <p:nvPr/>
        </p:nvPicPr>
        <p:blipFill>
          <a:blip r:embed="rId2"/>
          <a:stretch>
            <a:fillRect/>
          </a:stretch>
        </p:blipFill>
        <p:spPr>
          <a:xfrm>
            <a:off x="0" y="35403"/>
            <a:ext cx="5731510" cy="3075940"/>
          </a:xfrm>
          <a:prstGeom prst="rect">
            <a:avLst/>
          </a:prstGeom>
        </p:spPr>
      </p:pic>
      <p:pic>
        <p:nvPicPr>
          <p:cNvPr id="3" name="Picture 2">
            <a:extLst>
              <a:ext uri="{FF2B5EF4-FFF2-40B4-BE49-F238E27FC236}">
                <a16:creationId xmlns:a16="http://schemas.microsoft.com/office/drawing/2014/main" id="{F8A0E582-EFC2-E0EF-6207-F76FD4D897AC}"/>
              </a:ext>
            </a:extLst>
          </p:cNvPr>
          <p:cNvPicPr>
            <a:picLocks noChangeAspect="1"/>
          </p:cNvPicPr>
          <p:nvPr/>
        </p:nvPicPr>
        <p:blipFill>
          <a:blip r:embed="rId3"/>
          <a:stretch>
            <a:fillRect/>
          </a:stretch>
        </p:blipFill>
        <p:spPr>
          <a:xfrm>
            <a:off x="2865755" y="3212976"/>
            <a:ext cx="5731510" cy="3522980"/>
          </a:xfrm>
          <a:prstGeom prst="rect">
            <a:avLst/>
          </a:prstGeom>
        </p:spPr>
      </p:pic>
    </p:spTree>
    <p:extLst>
      <p:ext uri="{BB962C8B-B14F-4D97-AF65-F5344CB8AC3E}">
        <p14:creationId xmlns:p14="http://schemas.microsoft.com/office/powerpoint/2010/main" val="2364393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29E07-110B-D024-894F-4BE80A2E5577}"/>
              </a:ext>
            </a:extLst>
          </p:cNvPr>
          <p:cNvPicPr>
            <a:picLocks noChangeAspect="1"/>
          </p:cNvPicPr>
          <p:nvPr/>
        </p:nvPicPr>
        <p:blipFill>
          <a:blip r:embed="rId2"/>
          <a:stretch>
            <a:fillRect/>
          </a:stretch>
        </p:blipFill>
        <p:spPr>
          <a:xfrm>
            <a:off x="503548" y="1052736"/>
            <a:ext cx="8136904" cy="4248472"/>
          </a:xfrm>
          <a:prstGeom prst="rect">
            <a:avLst/>
          </a:prstGeom>
        </p:spPr>
      </p:pic>
    </p:spTree>
    <p:extLst>
      <p:ext uri="{BB962C8B-B14F-4D97-AF65-F5344CB8AC3E}">
        <p14:creationId xmlns:p14="http://schemas.microsoft.com/office/powerpoint/2010/main" val="3338324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31FA9D-DE27-8731-FDA7-BF19FA4B7F9F}"/>
              </a:ext>
            </a:extLst>
          </p:cNvPr>
          <p:cNvSpPr txBox="1"/>
          <p:nvPr/>
        </p:nvSpPr>
        <p:spPr>
          <a:xfrm>
            <a:off x="539552" y="980728"/>
            <a:ext cx="2520280" cy="2450094"/>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Testing the Zap: Conduct a live test by uploading a file to the designated folder. Observe the execution of the zap and verify the appearance of the Slack alert as intended.</a:t>
            </a:r>
          </a:p>
        </p:txBody>
      </p:sp>
      <p:pic>
        <p:nvPicPr>
          <p:cNvPr id="4" name="Picture 3">
            <a:extLst>
              <a:ext uri="{FF2B5EF4-FFF2-40B4-BE49-F238E27FC236}">
                <a16:creationId xmlns:a16="http://schemas.microsoft.com/office/drawing/2014/main" id="{4EC62C78-F494-C44C-1D70-903B176924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88640"/>
            <a:ext cx="3528392" cy="6669360"/>
          </a:xfrm>
          <a:prstGeom prst="rect">
            <a:avLst/>
          </a:prstGeom>
          <a:noFill/>
          <a:ln>
            <a:noFill/>
          </a:ln>
        </p:spPr>
      </p:pic>
    </p:spTree>
    <p:extLst>
      <p:ext uri="{BB962C8B-B14F-4D97-AF65-F5344CB8AC3E}">
        <p14:creationId xmlns:p14="http://schemas.microsoft.com/office/powerpoint/2010/main" val="961439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dirty="0">
                <a:solidFill>
                  <a:srgbClr val="FF9900"/>
                </a:solidFill>
              </a:rPr>
              <a:t>How Neural Networks Work</a:t>
            </a:r>
          </a:p>
        </p:txBody>
      </p:sp>
      <p:sp>
        <p:nvSpPr>
          <p:cNvPr id="7" name="TextBox 6"/>
          <p:cNvSpPr txBox="1"/>
          <p:nvPr/>
        </p:nvSpPr>
        <p:spPr>
          <a:xfrm>
            <a:off x="214314" y="1056798"/>
            <a:ext cx="8786842" cy="5632311"/>
          </a:xfrm>
          <a:prstGeom prst="rect">
            <a:avLst/>
          </a:prstGeom>
          <a:noFill/>
        </p:spPr>
        <p:txBody>
          <a:bodyPr wrap="square" rtlCol="0">
            <a:spAutoFit/>
          </a:bodyPr>
          <a:lstStyle/>
          <a:p>
            <a:r>
              <a:rPr lang="en-IN" sz="2000" b="1" dirty="0">
                <a:solidFill>
                  <a:srgbClr val="FF9900"/>
                </a:solidFill>
              </a:rPr>
              <a:t>Neurons:</a:t>
            </a:r>
          </a:p>
          <a:p>
            <a:r>
              <a:rPr lang="en-IN" sz="2000" b="1" dirty="0">
                <a:solidFill>
                  <a:srgbClr val="0070C0"/>
                </a:solidFill>
              </a:rPr>
              <a:t>Neurons are the basic building blocks of a neural network. Each neuron receives input signals from the neurons in the previous layer, performs a computation on those inputs, and then produces an output signal.</a:t>
            </a:r>
          </a:p>
          <a:p>
            <a:endParaRPr lang="en-IN" sz="2000" b="1" dirty="0">
              <a:solidFill>
                <a:srgbClr val="0070C0"/>
              </a:solidFill>
            </a:endParaRPr>
          </a:p>
          <a:p>
            <a:r>
              <a:rPr lang="en-IN" sz="2000" b="1" dirty="0">
                <a:solidFill>
                  <a:srgbClr val="0070C0"/>
                </a:solidFill>
              </a:rPr>
              <a:t>The computation performed by a neuron involves summing up the weighted inputs and applying an activation function to the result.</a:t>
            </a:r>
          </a:p>
          <a:p>
            <a:endParaRPr lang="en-IN" sz="2000" b="1" dirty="0">
              <a:solidFill>
                <a:srgbClr val="0070C0"/>
              </a:solidFill>
            </a:endParaRPr>
          </a:p>
          <a:p>
            <a:endParaRPr lang="en-IN" sz="2000" b="1" dirty="0">
              <a:solidFill>
                <a:srgbClr val="0070C0"/>
              </a:solidFill>
            </a:endParaRPr>
          </a:p>
          <a:p>
            <a:r>
              <a:rPr lang="en-IN" sz="2000" b="1" dirty="0">
                <a:solidFill>
                  <a:srgbClr val="FF9900"/>
                </a:solidFill>
              </a:rPr>
              <a:t>Activation Functions:</a:t>
            </a:r>
          </a:p>
          <a:p>
            <a:r>
              <a:rPr lang="en-IN" sz="2000" b="1" dirty="0">
                <a:solidFill>
                  <a:srgbClr val="0070C0"/>
                </a:solidFill>
              </a:rPr>
              <a:t>Activation functions introduce non-linearity into the network, allowing it to learn complex patterns in the data.</a:t>
            </a:r>
          </a:p>
          <a:p>
            <a:endParaRPr lang="en-IN" sz="2000" b="1" dirty="0">
              <a:solidFill>
                <a:srgbClr val="0070C0"/>
              </a:solidFill>
            </a:endParaRPr>
          </a:p>
          <a:p>
            <a:r>
              <a:rPr lang="en-IN" sz="2000" b="1" dirty="0">
                <a:solidFill>
                  <a:srgbClr val="0070C0"/>
                </a:solidFill>
              </a:rPr>
              <a:t>Common activation functions include the sigmoid function, the hyperbolic tangent (tanh) function, and the rectified linear unit (</a:t>
            </a:r>
            <a:r>
              <a:rPr lang="en-IN" sz="2000" b="1" dirty="0" err="1">
                <a:solidFill>
                  <a:srgbClr val="0070C0"/>
                </a:solidFill>
              </a:rPr>
              <a:t>ReLU</a:t>
            </a:r>
            <a:r>
              <a:rPr lang="en-IN" sz="2000" b="1" dirty="0">
                <a:solidFill>
                  <a:srgbClr val="0070C0"/>
                </a:solidFill>
              </a:rPr>
              <a:t>) function.</a:t>
            </a:r>
          </a:p>
          <a:p>
            <a:endParaRPr lang="en-IN" sz="2000" b="1" dirty="0">
              <a:solidFill>
                <a:srgbClr val="0070C0"/>
              </a:solidFill>
            </a:endParaRPr>
          </a:p>
          <a:p>
            <a:r>
              <a:rPr lang="en-IN" sz="2000" b="1" dirty="0">
                <a:solidFill>
                  <a:srgbClr val="0070C0"/>
                </a:solidFill>
              </a:rPr>
              <a:t>The choice of activation function depends on the nature of the problem and the characteristics of the data.</a:t>
            </a:r>
          </a:p>
        </p:txBody>
      </p:sp>
      <p:cxnSp>
        <p:nvCxnSpPr>
          <p:cNvPr id="4" name="Straight Connector 3"/>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329510" cy="654032"/>
          </a:xfrm>
        </p:spPr>
        <p:txBody>
          <a:bodyPr>
            <a:normAutofit/>
          </a:bodyPr>
          <a:lstStyle/>
          <a:p>
            <a:r>
              <a:rPr lang="en-IN" sz="3600" b="1">
                <a:solidFill>
                  <a:srgbClr val="FF9900"/>
                </a:solidFill>
              </a:rPr>
              <a:t>How Neural Networks Work</a:t>
            </a:r>
          </a:p>
        </p:txBody>
      </p:sp>
      <p:sp>
        <p:nvSpPr>
          <p:cNvPr id="7" name="TextBox 6"/>
          <p:cNvSpPr txBox="1"/>
          <p:nvPr/>
        </p:nvSpPr>
        <p:spPr>
          <a:xfrm>
            <a:off x="214314" y="1056798"/>
            <a:ext cx="8786842" cy="5632311"/>
          </a:xfrm>
          <a:prstGeom prst="rect">
            <a:avLst/>
          </a:prstGeom>
          <a:noFill/>
        </p:spPr>
        <p:txBody>
          <a:bodyPr wrap="square" rtlCol="0">
            <a:spAutoFit/>
          </a:bodyPr>
          <a:lstStyle/>
          <a:p>
            <a:r>
              <a:rPr lang="en-IN" sz="2000" b="1">
                <a:solidFill>
                  <a:srgbClr val="FF9900"/>
                </a:solidFill>
              </a:rPr>
              <a:t>Layers:</a:t>
            </a:r>
          </a:p>
          <a:p>
            <a:r>
              <a:rPr lang="en-IN" sz="2000" b="1">
                <a:solidFill>
                  <a:srgbClr val="0070C0"/>
                </a:solidFill>
              </a:rPr>
              <a:t>A neural network is typically organized into layers: an input layer, one or more hidden layers, and an output layer.</a:t>
            </a:r>
          </a:p>
          <a:p>
            <a:endParaRPr lang="en-IN" sz="2000" b="1">
              <a:solidFill>
                <a:srgbClr val="0070C0"/>
              </a:solidFill>
            </a:endParaRPr>
          </a:p>
          <a:p>
            <a:r>
              <a:rPr lang="en-IN" sz="2000" b="1">
                <a:solidFill>
                  <a:srgbClr val="0070C0"/>
                </a:solidFill>
              </a:rPr>
              <a:t>Each layer consists of multiple neurons that perform computations independently of each other but share the same set of weights.</a:t>
            </a:r>
          </a:p>
          <a:p>
            <a:endParaRPr lang="en-IN" sz="2000" b="1">
              <a:solidFill>
                <a:srgbClr val="0070C0"/>
              </a:solidFill>
            </a:endParaRPr>
          </a:p>
          <a:p>
            <a:endParaRPr lang="en-IN" sz="2000" b="1">
              <a:solidFill>
                <a:srgbClr val="0070C0"/>
              </a:solidFill>
            </a:endParaRPr>
          </a:p>
          <a:p>
            <a:r>
              <a:rPr lang="en-IN" sz="2000" b="1">
                <a:solidFill>
                  <a:srgbClr val="FF9900"/>
                </a:solidFill>
              </a:rPr>
              <a:t>Feedforward Propagation:</a:t>
            </a:r>
          </a:p>
          <a:p>
            <a:r>
              <a:rPr lang="en-IN" sz="2000" b="1">
                <a:solidFill>
                  <a:srgbClr val="0070C0"/>
                </a:solidFill>
              </a:rPr>
              <a:t>Feedforward propagation refers to the process of passing input data through the network to generate predictions.</a:t>
            </a:r>
          </a:p>
          <a:p>
            <a:endParaRPr lang="en-IN" sz="2000" b="1">
              <a:solidFill>
                <a:srgbClr val="0070C0"/>
              </a:solidFill>
            </a:endParaRPr>
          </a:p>
          <a:p>
            <a:r>
              <a:rPr lang="en-IN" sz="2000" b="1">
                <a:solidFill>
                  <a:srgbClr val="0070C0"/>
                </a:solidFill>
              </a:rPr>
              <a:t>During feedforward propagation, input data is fed into the input layer, and the output of each neuron is computed layer by layer until the output layer is reached.</a:t>
            </a:r>
          </a:p>
          <a:p>
            <a:endParaRPr lang="en-IN" sz="2000" b="1">
              <a:solidFill>
                <a:srgbClr val="0070C0"/>
              </a:solidFill>
            </a:endParaRPr>
          </a:p>
          <a:p>
            <a:r>
              <a:rPr lang="en-IN" sz="2000" b="1">
                <a:solidFill>
                  <a:srgbClr val="0070C0"/>
                </a:solidFill>
              </a:rPr>
              <a:t>The final output of the network is obtained by applying the activation function to the weighted sum of inputs in the output layer.</a:t>
            </a:r>
          </a:p>
        </p:txBody>
      </p:sp>
      <p:cxnSp>
        <p:nvCxnSpPr>
          <p:cNvPr id="4" name="Straight Connector 3"/>
          <p:cNvCxnSpPr/>
          <p:nvPr/>
        </p:nvCxnSpPr>
        <p:spPr>
          <a:xfrm>
            <a:off x="583918" y="840896"/>
            <a:ext cx="8060048" cy="1588"/>
          </a:xfrm>
          <a:prstGeom prst="line">
            <a:avLst/>
          </a:prstGeom>
          <a:ln w="28575">
            <a:solidFill>
              <a:srgbClr val="FF9900"/>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1739</TotalTime>
  <Words>3122</Words>
  <Application>Microsoft Office PowerPoint</Application>
  <PresentationFormat>On-screen Show (4:3)</PresentationFormat>
  <Paragraphs>373</Paragraphs>
  <Slides>75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Convolutional Neural Networks &amp; Zapier</vt:lpstr>
      <vt:lpstr>Contents</vt:lpstr>
      <vt:lpstr>What are Neural Networks</vt:lpstr>
      <vt:lpstr>Components of a Neural Network</vt:lpstr>
      <vt:lpstr>Components of a Neural Network</vt:lpstr>
      <vt:lpstr>Components of a Neural Network</vt:lpstr>
      <vt:lpstr>How Neural Networks Work</vt:lpstr>
      <vt:lpstr>How Neural Networks Work</vt:lpstr>
      <vt:lpstr>How Neural Networks Work</vt:lpstr>
      <vt:lpstr>How Neural Networks Work</vt:lpstr>
      <vt:lpstr>How Neural Networks Work</vt:lpstr>
      <vt:lpstr>How Neural Networks Work</vt:lpstr>
      <vt:lpstr>How Neural Networks Work</vt:lpstr>
      <vt:lpstr>Disadvantages of ANNs in image classification</vt:lpstr>
      <vt:lpstr>What are CNNs</vt:lpstr>
      <vt:lpstr>Components of CNNs</vt:lpstr>
      <vt:lpstr>What are CNNs</vt:lpstr>
      <vt:lpstr>What are CNNs</vt:lpstr>
      <vt:lpstr>Convolution Layer</vt:lpstr>
      <vt:lpstr>Convolution Layer</vt:lpstr>
      <vt:lpstr>Convolution Layer</vt:lpstr>
      <vt:lpstr>Convolution Layer</vt:lpstr>
      <vt:lpstr>Convolution Layer</vt:lpstr>
      <vt:lpstr>Padding and Stride</vt:lpstr>
      <vt:lpstr>Padding and Stride</vt:lpstr>
      <vt:lpstr>Padding and Stride</vt:lpstr>
      <vt:lpstr>Padding and Stride</vt:lpstr>
      <vt:lpstr>Activation Function</vt:lpstr>
      <vt:lpstr>Sigmoid Function</vt:lpstr>
      <vt:lpstr>tanh Function</vt:lpstr>
      <vt:lpstr>ReLU Function</vt:lpstr>
      <vt:lpstr>ReLU Function</vt:lpstr>
      <vt:lpstr>ReLU Function</vt:lpstr>
      <vt:lpstr>Pooling Layer</vt:lpstr>
      <vt:lpstr>Pooling Layer</vt:lpstr>
      <vt:lpstr>Pooling Layer</vt:lpstr>
      <vt:lpstr>Flattening</vt:lpstr>
      <vt:lpstr>Fully Connected Layer</vt:lpstr>
      <vt:lpstr>Fully Connected Layer</vt:lpstr>
      <vt:lpstr>Softmax Function</vt:lpstr>
      <vt:lpstr>Summary of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Quiz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 &amp; Zapier</dc:title>
  <dc:creator>Dextrous 3</dc:creator>
  <cp:lastModifiedBy>Deekshitha sk</cp:lastModifiedBy>
  <cp:revision>21</cp:revision>
  <dcterms:created xsi:type="dcterms:W3CDTF">2024-03-06T15:45:24Z</dcterms:created>
  <dcterms:modified xsi:type="dcterms:W3CDTF">2024-04-02T08:52:21Z</dcterms:modified>
</cp:coreProperties>
</file>